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notesMasterIdLst>
    <p:notesMasterId r:id="rId49"/>
  </p:notesMasterIdLst>
  <p:handoutMasterIdLst>
    <p:handoutMasterId r:id="rId50"/>
  </p:handoutMasterIdLst>
  <p:sldIdLst>
    <p:sldId id="257" r:id="rId2"/>
    <p:sldId id="268" r:id="rId3"/>
    <p:sldId id="269" r:id="rId4"/>
    <p:sldId id="259" r:id="rId5"/>
    <p:sldId id="301" r:id="rId6"/>
    <p:sldId id="279" r:id="rId7"/>
    <p:sldId id="280" r:id="rId8"/>
    <p:sldId id="281" r:id="rId9"/>
    <p:sldId id="282" r:id="rId10"/>
    <p:sldId id="300" r:id="rId11"/>
    <p:sldId id="304" r:id="rId12"/>
    <p:sldId id="264" r:id="rId13"/>
    <p:sldId id="263" r:id="rId14"/>
    <p:sldId id="266" r:id="rId15"/>
    <p:sldId id="302" r:id="rId16"/>
    <p:sldId id="274" r:id="rId17"/>
    <p:sldId id="267" r:id="rId18"/>
    <p:sldId id="284" r:id="rId19"/>
    <p:sldId id="276" r:id="rId20"/>
    <p:sldId id="261" r:id="rId21"/>
    <p:sldId id="262" r:id="rId22"/>
    <p:sldId id="270" r:id="rId23"/>
    <p:sldId id="271" r:id="rId24"/>
    <p:sldId id="283" r:id="rId25"/>
    <p:sldId id="303" r:id="rId26"/>
    <p:sldId id="278" r:id="rId27"/>
    <p:sldId id="277" r:id="rId28"/>
    <p:sldId id="305" r:id="rId29"/>
    <p:sldId id="285" r:id="rId30"/>
    <p:sldId id="286" r:id="rId31"/>
    <p:sldId id="288" r:id="rId32"/>
    <p:sldId id="289" r:id="rId33"/>
    <p:sldId id="290" r:id="rId34"/>
    <p:sldId id="291" r:id="rId35"/>
    <p:sldId id="292" r:id="rId36"/>
    <p:sldId id="306" r:id="rId37"/>
    <p:sldId id="293" r:id="rId38"/>
    <p:sldId id="295" r:id="rId39"/>
    <p:sldId id="294" r:id="rId40"/>
    <p:sldId id="297" r:id="rId41"/>
    <p:sldId id="298" r:id="rId42"/>
    <p:sldId id="265" r:id="rId43"/>
    <p:sldId id="260" r:id="rId44"/>
    <p:sldId id="272" r:id="rId45"/>
    <p:sldId id="273" r:id="rId46"/>
    <p:sldId id="287" r:id="rId47"/>
    <p:sldId id="296" r:id="rId48"/>
  </p:sldIdLst>
  <p:sldSz cx="12192000" cy="6858000"/>
  <p:notesSz cx="6858000" cy="9144000"/>
  <p:defaultTex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9" autoAdjust="0"/>
    <p:restoredTop sz="94660"/>
  </p:normalViewPr>
  <p:slideViewPr>
    <p:cSldViewPr snapToGrid="0">
      <p:cViewPr varScale="1">
        <p:scale>
          <a:sx n="116" d="100"/>
          <a:sy n="116" d="100"/>
        </p:scale>
        <p:origin x="342" y="54"/>
      </p:cViewPr>
      <p:guideLst/>
    </p:cSldViewPr>
  </p:slideViewPr>
  <p:notesTextViewPr>
    <p:cViewPr>
      <p:scale>
        <a:sx n="1" d="1"/>
        <a:sy n="1" d="1"/>
      </p:scale>
      <p:origin x="0" y="0"/>
    </p:cViewPr>
  </p:notesTextViewPr>
  <p:notesViewPr>
    <p:cSldViewPr snapToGrid="0">
      <p:cViewPr varScale="1">
        <p:scale>
          <a:sx n="120" d="100"/>
          <a:sy n="120" d="100"/>
        </p:scale>
        <p:origin x="5040"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Espaço Reservado para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0ECB700D-7E1A-49E2-ABAD-092ACBACD43B}" type="datetime1">
              <a:rPr lang="pt-BR" smtClean="0"/>
              <a:t>20/03/2024</a:t>
            </a:fld>
            <a:endParaRPr lang="en-US" dirty="0"/>
          </a:p>
        </p:txBody>
      </p:sp>
      <p:sp>
        <p:nvSpPr>
          <p:cNvPr id="4" name="Espaço Reservado para Rodapé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Espaço Reservado para o Número do Slid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A975D426-A9DD-4244-A2CE-1FB6623742C7}" type="slidenum">
              <a:rPr lang="en-US" smtClean="0"/>
              <a:t>‹nº›</a:t>
            </a:fld>
            <a:endParaRPr lang="en-US"/>
          </a:p>
        </p:txBody>
      </p:sp>
    </p:spTree>
    <p:extLst>
      <p:ext uri="{BB962C8B-B14F-4D97-AF65-F5344CB8AC3E}">
        <p14:creationId xmlns:p14="http://schemas.microsoft.com/office/powerpoint/2010/main" val="88248445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F3E3353A-A592-44BD-B6AB-B98E47E0DF51}" type="datetime1">
              <a:rPr lang="pt-BR" smtClean="0"/>
              <a:t>20/03/2024</a:t>
            </a:fld>
            <a:endParaRPr lang="en-US"/>
          </a:p>
        </p:txBody>
      </p:sp>
      <p:sp>
        <p:nvSpPr>
          <p:cNvPr id="4" name="Espaço Reservado para Imagem do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pt-br"/>
              <a:t>Clique para editar o texto Mestre</a:t>
            </a:r>
            <a:endParaRPr lang="en-US"/>
          </a:p>
          <a:p>
            <a:pPr lvl="1" rtl="0"/>
            <a:r>
              <a:rPr lang="pt-br"/>
              <a:t>Segundo nível</a:t>
            </a:r>
          </a:p>
          <a:p>
            <a:pPr lvl="2" rtl="0"/>
            <a:r>
              <a:rPr lang="pt-br"/>
              <a:t>Terceiro nível</a:t>
            </a:r>
          </a:p>
          <a:p>
            <a:pPr lvl="3" rtl="0"/>
            <a:r>
              <a:rPr lang="pt-br"/>
              <a:t>Quarto nível</a:t>
            </a:r>
          </a:p>
          <a:p>
            <a:pPr lvl="4" rtl="0"/>
            <a:r>
              <a:rPr lang="pt-br"/>
              <a:t>Quinto nível</a:t>
            </a:r>
            <a:endParaRPr lang="en-US"/>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Espaço Reservado para o Número do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1B41D33-19C8-4450-B3C5-BE83E9C8F0BC}" type="slidenum">
              <a:rPr lang="en-US" smtClean="0"/>
              <a:t>‹nº›</a:t>
            </a:fld>
            <a:endParaRPr lang="en-US"/>
          </a:p>
        </p:txBody>
      </p:sp>
    </p:spTree>
    <p:extLst>
      <p:ext uri="{BB962C8B-B14F-4D97-AF65-F5344CB8AC3E}">
        <p14:creationId xmlns:p14="http://schemas.microsoft.com/office/powerpoint/2010/main" val="3571455252"/>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7" name="Retângulo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ítulo 1"/>
          <p:cNvSpPr>
            <a:spLocks noGrp="1"/>
          </p:cNvSpPr>
          <p:nvPr>
            <p:ph type="ctrTitle"/>
          </p:nvPr>
        </p:nvSpPr>
        <p:spPr>
          <a:xfrm>
            <a:off x="581191" y="1020431"/>
            <a:ext cx="10993549" cy="1475013"/>
          </a:xfrm>
          <a:effectLst/>
        </p:spPr>
        <p:txBody>
          <a:bodyPr rtlCol="0" anchor="b">
            <a:normAutofit/>
          </a:bodyPr>
          <a:lstStyle>
            <a:lvl1pPr>
              <a:defRPr sz="3600">
                <a:solidFill>
                  <a:schemeClr val="tx1">
                    <a:lumMod val="75000"/>
                    <a:lumOff val="25000"/>
                  </a:schemeClr>
                </a:solidFill>
              </a:defRPr>
            </a:lvl1pPr>
          </a:lstStyle>
          <a:p>
            <a:pPr rtl="0"/>
            <a:r>
              <a:rPr lang="pt-BR"/>
              <a:t>Clique para editar o título Mestre</a:t>
            </a:r>
            <a:endParaRPr lang="en-US" dirty="0"/>
          </a:p>
        </p:txBody>
      </p:sp>
      <p:sp>
        <p:nvSpPr>
          <p:cNvPr id="3" name="Subtítulo 2"/>
          <p:cNvSpPr>
            <a:spLocks noGrp="1"/>
          </p:cNvSpPr>
          <p:nvPr>
            <p:ph type="subTitle" idx="1"/>
          </p:nvPr>
        </p:nvSpPr>
        <p:spPr>
          <a:xfrm>
            <a:off x="581194" y="2495445"/>
            <a:ext cx="10993546" cy="590321"/>
          </a:xfrm>
        </p:spPr>
        <p:txBody>
          <a:bodyPr rtlCol="0"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pt-BR"/>
              <a:t>Clique para editar o estilo do subtítulo Mestre</a:t>
            </a:r>
            <a:endParaRPr lang="en-US" dirty="0"/>
          </a:p>
        </p:txBody>
      </p:sp>
      <p:sp>
        <p:nvSpPr>
          <p:cNvPr id="8" name="Espaço Reservado para Data 7">
            <a:extLst>
              <a:ext uri="{FF2B5EF4-FFF2-40B4-BE49-F238E27FC236}">
                <a16:creationId xmlns:a16="http://schemas.microsoft.com/office/drawing/2014/main" id="{7FA0ACE7-29A8-47D3-A7D9-257B711D8023}"/>
              </a:ext>
            </a:extLst>
          </p:cNvPr>
          <p:cNvSpPr>
            <a:spLocks noGrp="1"/>
          </p:cNvSpPr>
          <p:nvPr>
            <p:ph type="dt" sz="half" idx="10"/>
          </p:nvPr>
        </p:nvSpPr>
        <p:spPr/>
        <p:txBody>
          <a:bodyPr rtlCol="0"/>
          <a:lstStyle/>
          <a:p>
            <a:pPr rtl="0"/>
            <a:fld id="{00472D23-6933-4398-B088-86D87D4569A8}" type="datetime1">
              <a:rPr lang="pt-BR" smtClean="0"/>
              <a:t>20/03/2024</a:t>
            </a:fld>
            <a:endParaRPr lang="en-US" dirty="0"/>
          </a:p>
        </p:txBody>
      </p:sp>
      <p:sp>
        <p:nvSpPr>
          <p:cNvPr id="9" name="Espaço Reservado para Rodapé 8">
            <a:extLst>
              <a:ext uri="{FF2B5EF4-FFF2-40B4-BE49-F238E27FC236}">
                <a16:creationId xmlns:a16="http://schemas.microsoft.com/office/drawing/2014/main" id="{DEC604B9-52E9-4810-8359-47206518D038}"/>
              </a:ext>
            </a:extLst>
          </p:cNvPr>
          <p:cNvSpPr>
            <a:spLocks noGrp="1"/>
          </p:cNvSpPr>
          <p:nvPr>
            <p:ph type="ftr" sz="quarter" idx="11"/>
          </p:nvPr>
        </p:nvSpPr>
        <p:spPr/>
        <p:txBody>
          <a:bodyPr rtlCol="0"/>
          <a:lstStyle/>
          <a:p>
            <a:pPr rtl="0"/>
            <a:endParaRPr lang="en-US" dirty="0"/>
          </a:p>
        </p:txBody>
      </p:sp>
      <p:sp>
        <p:nvSpPr>
          <p:cNvPr id="10" name="Espaço reservado para o número do slide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rtlCol="0"/>
          <a:lstStyle/>
          <a:p>
            <a:pPr rtl="0"/>
            <a:fld id="{3A98EE3D-8CD1-4C3F-BD1C-C98C9596463C}" type="slidenum">
              <a:rPr lang="en-US" smtClean="0"/>
              <a:t>‹nº›</a:t>
            </a:fld>
            <a:endParaRPr lang="en-US" dirty="0"/>
          </a:p>
        </p:txBody>
      </p:sp>
    </p:spTree>
    <p:extLst>
      <p:ext uri="{BB962C8B-B14F-4D97-AF65-F5344CB8AC3E}">
        <p14:creationId xmlns:p14="http://schemas.microsoft.com/office/powerpoint/2010/main" val="490017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9" name="Título 1"/>
          <p:cNvSpPr>
            <a:spLocks noGrp="1"/>
          </p:cNvSpPr>
          <p:nvPr>
            <p:ph type="title"/>
          </p:nvPr>
        </p:nvSpPr>
        <p:spPr>
          <a:xfrm>
            <a:off x="581192" y="702156"/>
            <a:ext cx="11029616" cy="1013800"/>
          </a:xfrm>
        </p:spPr>
        <p:txBody>
          <a:bodyPr rtlCol="0"/>
          <a:lstStyle/>
          <a:p>
            <a:pPr rtl="0"/>
            <a:r>
              <a:rPr lang="pt-BR"/>
              <a:t>Clique para editar o título Mestre</a:t>
            </a:r>
            <a:endParaRPr lang="en-US" dirty="0"/>
          </a:p>
        </p:txBody>
      </p:sp>
      <p:sp>
        <p:nvSpPr>
          <p:cNvPr id="3" name="Espaço Reservado para Texto Vertical 2"/>
          <p:cNvSpPr>
            <a:spLocks noGrp="1"/>
          </p:cNvSpPr>
          <p:nvPr>
            <p:ph type="body" orient="vert" idx="1"/>
          </p:nvPr>
        </p:nvSpPr>
        <p:spPr/>
        <p:txBody>
          <a:bodyPr vert="eaVert" rtlCol="0" anchor="t"/>
          <a:lstStyle>
            <a:lvl1pPr algn="l">
              <a:defRPr/>
            </a:lvl1pPr>
            <a:lvl2pPr algn="l">
              <a:defRPr/>
            </a:lvl2pPr>
            <a:lvl3pPr algn="l">
              <a:defRPr/>
            </a:lvl3pPr>
            <a:lvl4pPr algn="l">
              <a:defRPr/>
            </a:lvl4pPr>
            <a:lvl5pPr algn="l">
              <a:defRPr/>
            </a:lvl5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en-US" dirty="0"/>
          </a:p>
        </p:txBody>
      </p:sp>
      <p:sp>
        <p:nvSpPr>
          <p:cNvPr id="4" name="Espaço Reservado para Data 3"/>
          <p:cNvSpPr>
            <a:spLocks noGrp="1"/>
          </p:cNvSpPr>
          <p:nvPr>
            <p:ph type="dt" sz="half" idx="10"/>
          </p:nvPr>
        </p:nvSpPr>
        <p:spPr/>
        <p:txBody>
          <a:bodyPr rtlCol="0"/>
          <a:lstStyle/>
          <a:p>
            <a:pPr rtl="0"/>
            <a:fld id="{C28CAC3A-C360-423D-8EE7-1FC8754818CB}" type="datetime1">
              <a:rPr lang="pt-BR" smtClean="0"/>
              <a:t>20/03/2024</a:t>
            </a:fld>
            <a:endParaRPr lang="en-US" dirty="0"/>
          </a:p>
        </p:txBody>
      </p:sp>
      <p:sp>
        <p:nvSpPr>
          <p:cNvPr id="5" name="Espaço Reservado para Rodapé 4"/>
          <p:cNvSpPr>
            <a:spLocks noGrp="1"/>
          </p:cNvSpPr>
          <p:nvPr>
            <p:ph type="ftr" sz="quarter" idx="11"/>
          </p:nvPr>
        </p:nvSpPr>
        <p:spPr/>
        <p:txBody>
          <a:bodyPr rtlCol="0"/>
          <a:lstStyle/>
          <a:p>
            <a:pPr rtl="0"/>
            <a:endParaRPr lang="en-US" dirty="0"/>
          </a:p>
        </p:txBody>
      </p:sp>
      <p:sp>
        <p:nvSpPr>
          <p:cNvPr id="6" name="Espaço Reservado para o Número do Slide 5"/>
          <p:cNvSpPr>
            <a:spLocks noGrp="1"/>
          </p:cNvSpPr>
          <p:nvPr>
            <p:ph type="sldNum" sz="quarter" idx="12"/>
          </p:nvPr>
        </p:nvSpPr>
        <p:spPr/>
        <p:txBody>
          <a:bodyPr rtlCol="0"/>
          <a:lstStyle/>
          <a:p>
            <a:pPr rtl="0"/>
            <a:fld id="{3A98EE3D-8CD1-4C3F-BD1C-C98C9596463C}" type="slidenum">
              <a:rPr lang="en-US" smtClean="0"/>
              <a:t>‹nº›</a:t>
            </a:fld>
            <a:endParaRPr lang="en-US" dirty="0"/>
          </a:p>
        </p:txBody>
      </p:sp>
    </p:spTree>
    <p:extLst>
      <p:ext uri="{BB962C8B-B14F-4D97-AF65-F5344CB8AC3E}">
        <p14:creationId xmlns:p14="http://schemas.microsoft.com/office/powerpoint/2010/main" val="1283591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exto e título vertical">
    <p:spTree>
      <p:nvGrpSpPr>
        <p:cNvPr id="1" name=""/>
        <p:cNvGrpSpPr/>
        <p:nvPr/>
      </p:nvGrpSpPr>
      <p:grpSpPr>
        <a:xfrm>
          <a:off x="0" y="0"/>
          <a:ext cx="0" cy="0"/>
          <a:chOff x="0" y="0"/>
          <a:chExt cx="0" cy="0"/>
        </a:xfrm>
      </p:grpSpPr>
      <p:sp>
        <p:nvSpPr>
          <p:cNvPr id="7" name="Retângulo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ítulo vertical 1"/>
          <p:cNvSpPr>
            <a:spLocks noGrp="1"/>
          </p:cNvSpPr>
          <p:nvPr>
            <p:ph type="title" orient="vert"/>
          </p:nvPr>
        </p:nvSpPr>
        <p:spPr>
          <a:xfrm>
            <a:off x="8204200" y="863600"/>
            <a:ext cx="3124200" cy="4807326"/>
          </a:xfrm>
        </p:spPr>
        <p:txBody>
          <a:bodyPr vert="eaVert" rtlCol="0" anchor="ctr"/>
          <a:lstStyle>
            <a:lvl1pPr>
              <a:defRPr>
                <a:solidFill>
                  <a:srgbClr val="FFFFFF"/>
                </a:solidFill>
              </a:defRPr>
            </a:lvl1pPr>
          </a:lstStyle>
          <a:p>
            <a:pPr rtl="0"/>
            <a:r>
              <a:rPr lang="pt-BR"/>
              <a:t>Clique para editar o título Mestre</a:t>
            </a:r>
            <a:endParaRPr lang="en-US" dirty="0"/>
          </a:p>
        </p:txBody>
      </p:sp>
      <p:sp>
        <p:nvSpPr>
          <p:cNvPr id="3" name="Espaço reservado para texto vertical 2"/>
          <p:cNvSpPr>
            <a:spLocks noGrp="1"/>
          </p:cNvSpPr>
          <p:nvPr>
            <p:ph type="body" orient="vert" idx="1"/>
          </p:nvPr>
        </p:nvSpPr>
        <p:spPr>
          <a:xfrm>
            <a:off x="774923" y="863600"/>
            <a:ext cx="7161625" cy="4807326"/>
          </a:xfrm>
        </p:spPr>
        <p:txBody>
          <a:bodyPr vert="eaVert" rtlCol="0" anchor="t"/>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en-US" dirty="0"/>
          </a:p>
        </p:txBody>
      </p:sp>
      <p:sp>
        <p:nvSpPr>
          <p:cNvPr id="8" name="Retângulo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tângulo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tângulo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Espaço Reservado para Data 10">
            <a:extLst>
              <a:ext uri="{FF2B5EF4-FFF2-40B4-BE49-F238E27FC236}">
                <a16:creationId xmlns:a16="http://schemas.microsoft.com/office/drawing/2014/main" id="{5C74A470-3BD3-4F33-80E5-67E6E87FCBE7}"/>
              </a:ext>
            </a:extLst>
          </p:cNvPr>
          <p:cNvSpPr>
            <a:spLocks noGrp="1"/>
          </p:cNvSpPr>
          <p:nvPr>
            <p:ph type="dt" sz="half" idx="10"/>
          </p:nvPr>
        </p:nvSpPr>
        <p:spPr/>
        <p:txBody>
          <a:bodyPr rtlCol="0"/>
          <a:lstStyle/>
          <a:p>
            <a:pPr rtl="0"/>
            <a:fld id="{8BBA3C67-7F45-4D7A-B048-0542E838373B}" type="datetime1">
              <a:rPr lang="pt-BR" smtClean="0"/>
              <a:t>20/03/2024</a:t>
            </a:fld>
            <a:endParaRPr lang="en-US" dirty="0"/>
          </a:p>
        </p:txBody>
      </p:sp>
      <p:sp>
        <p:nvSpPr>
          <p:cNvPr id="12" name="Espaço Reservado para Rodapé 11">
            <a:extLst>
              <a:ext uri="{FF2B5EF4-FFF2-40B4-BE49-F238E27FC236}">
                <a16:creationId xmlns:a16="http://schemas.microsoft.com/office/drawing/2014/main" id="{9A3A30BA-DB50-4D7D-BCDE-17D20FB354DF}"/>
              </a:ext>
            </a:extLst>
          </p:cNvPr>
          <p:cNvSpPr>
            <a:spLocks noGrp="1"/>
          </p:cNvSpPr>
          <p:nvPr>
            <p:ph type="ftr" sz="quarter" idx="11"/>
          </p:nvPr>
        </p:nvSpPr>
        <p:spPr/>
        <p:txBody>
          <a:bodyPr rtlCol="0"/>
          <a:lstStyle/>
          <a:p>
            <a:pPr rtl="0"/>
            <a:endParaRPr lang="en-US" dirty="0"/>
          </a:p>
        </p:txBody>
      </p:sp>
      <p:sp>
        <p:nvSpPr>
          <p:cNvPr id="13" name="Espaço Reservado para o Número do Slide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rtlCol="0"/>
          <a:lstStyle/>
          <a:p>
            <a:pPr rtl="0"/>
            <a:fld id="{3A98EE3D-8CD1-4C3F-BD1C-C98C9596463C}" type="slidenum">
              <a:rPr lang="en-US" smtClean="0"/>
              <a:t>‹nº›</a:t>
            </a:fld>
            <a:endParaRPr lang="en-US" dirty="0"/>
          </a:p>
        </p:txBody>
      </p:sp>
    </p:spTree>
    <p:extLst>
      <p:ext uri="{BB962C8B-B14F-4D97-AF65-F5344CB8AC3E}">
        <p14:creationId xmlns:p14="http://schemas.microsoft.com/office/powerpoint/2010/main" val="3388849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581192" y="702156"/>
            <a:ext cx="11029616" cy="1188720"/>
          </a:xfrm>
        </p:spPr>
        <p:txBody>
          <a:bodyPr rtlCol="0"/>
          <a:lstStyle/>
          <a:p>
            <a:pPr rtl="0"/>
            <a:r>
              <a:rPr lang="pt-BR"/>
              <a:t>Clique para editar o título Mestre</a:t>
            </a:r>
            <a:endParaRPr lang="en-US" dirty="0"/>
          </a:p>
        </p:txBody>
      </p:sp>
      <p:sp>
        <p:nvSpPr>
          <p:cNvPr id="3" name="Espaço reservado para conteúdo 2"/>
          <p:cNvSpPr>
            <a:spLocks noGrp="1"/>
          </p:cNvSpPr>
          <p:nvPr>
            <p:ph idx="1"/>
          </p:nvPr>
        </p:nvSpPr>
        <p:spPr>
          <a:xfrm>
            <a:off x="581192" y="2340864"/>
            <a:ext cx="11029615" cy="3634486"/>
          </a:xfrm>
        </p:spPr>
        <p:txBody>
          <a:bodyPr rtlCol="0"/>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en-US" dirty="0"/>
          </a:p>
        </p:txBody>
      </p:sp>
      <p:sp>
        <p:nvSpPr>
          <p:cNvPr id="8" name="Espaço Reservado para Data 7">
            <a:extLst>
              <a:ext uri="{FF2B5EF4-FFF2-40B4-BE49-F238E27FC236}">
                <a16:creationId xmlns:a16="http://schemas.microsoft.com/office/drawing/2014/main" id="{770E6237-3456-439F-802D-3BA93FC7E3E5}"/>
              </a:ext>
            </a:extLst>
          </p:cNvPr>
          <p:cNvSpPr>
            <a:spLocks noGrp="1"/>
          </p:cNvSpPr>
          <p:nvPr>
            <p:ph type="dt" sz="half" idx="10"/>
          </p:nvPr>
        </p:nvSpPr>
        <p:spPr/>
        <p:txBody>
          <a:bodyPr rtlCol="0"/>
          <a:lstStyle/>
          <a:p>
            <a:pPr rtl="0"/>
            <a:fld id="{D6866A0C-EEE8-4DE1-9ECF-51EC9C0B8BE2}" type="datetime1">
              <a:rPr lang="pt-BR" smtClean="0"/>
              <a:t>20/03/2024</a:t>
            </a:fld>
            <a:endParaRPr lang="en-US" dirty="0"/>
          </a:p>
        </p:txBody>
      </p:sp>
      <p:sp>
        <p:nvSpPr>
          <p:cNvPr id="9" name="Espaço Reservado para Rodapé 8">
            <a:extLst>
              <a:ext uri="{FF2B5EF4-FFF2-40B4-BE49-F238E27FC236}">
                <a16:creationId xmlns:a16="http://schemas.microsoft.com/office/drawing/2014/main" id="{1356D3B5-6063-4A89-B88F-9D3043916FF8}"/>
              </a:ext>
            </a:extLst>
          </p:cNvPr>
          <p:cNvSpPr>
            <a:spLocks noGrp="1"/>
          </p:cNvSpPr>
          <p:nvPr>
            <p:ph type="ftr" sz="quarter" idx="11"/>
          </p:nvPr>
        </p:nvSpPr>
        <p:spPr/>
        <p:txBody>
          <a:bodyPr rtlCol="0"/>
          <a:lstStyle/>
          <a:p>
            <a:pPr rtl="0"/>
            <a:endParaRPr lang="en-US" dirty="0"/>
          </a:p>
        </p:txBody>
      </p:sp>
      <p:sp>
        <p:nvSpPr>
          <p:cNvPr id="10" name="Espaço reservado para o número do slide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rtlCol="0"/>
          <a:lstStyle/>
          <a:p>
            <a:pPr rtl="0"/>
            <a:fld id="{3A98EE3D-8CD1-4C3F-BD1C-C98C9596463C}" type="slidenum">
              <a:rPr lang="en-US" smtClean="0"/>
              <a:t>‹nº›</a:t>
            </a:fld>
            <a:endParaRPr lang="en-US" dirty="0"/>
          </a:p>
        </p:txBody>
      </p:sp>
    </p:spTree>
    <p:extLst>
      <p:ext uri="{BB962C8B-B14F-4D97-AF65-F5344CB8AC3E}">
        <p14:creationId xmlns:p14="http://schemas.microsoft.com/office/powerpoint/2010/main" val="852443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8" name="Retângulo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ítulo 1"/>
          <p:cNvSpPr>
            <a:spLocks noGrp="1"/>
          </p:cNvSpPr>
          <p:nvPr>
            <p:ph type="title"/>
          </p:nvPr>
        </p:nvSpPr>
        <p:spPr>
          <a:xfrm>
            <a:off x="581193" y="2393950"/>
            <a:ext cx="11029615" cy="2147467"/>
          </a:xfrm>
        </p:spPr>
        <p:txBody>
          <a:bodyPr rtlCol="0" anchor="b">
            <a:normAutofit/>
          </a:bodyPr>
          <a:lstStyle>
            <a:lvl1pPr algn="l">
              <a:defRPr sz="3600" b="0" cap="all">
                <a:solidFill>
                  <a:schemeClr val="tx1">
                    <a:lumMod val="75000"/>
                    <a:lumOff val="25000"/>
                  </a:schemeClr>
                </a:solidFill>
              </a:defRPr>
            </a:lvl1pPr>
          </a:lstStyle>
          <a:p>
            <a:pPr rtl="0"/>
            <a:r>
              <a:rPr lang="pt-BR"/>
              <a:t>Clique para editar o título Mestre</a:t>
            </a:r>
            <a:endParaRPr lang="en-US" dirty="0"/>
          </a:p>
        </p:txBody>
      </p:sp>
      <p:sp>
        <p:nvSpPr>
          <p:cNvPr id="3" name="Espaço reservado para texto 2"/>
          <p:cNvSpPr>
            <a:spLocks noGrp="1"/>
          </p:cNvSpPr>
          <p:nvPr>
            <p:ph type="body" idx="1"/>
          </p:nvPr>
        </p:nvSpPr>
        <p:spPr>
          <a:xfrm>
            <a:off x="581192" y="4541417"/>
            <a:ext cx="11029615" cy="600556"/>
          </a:xfrm>
        </p:spPr>
        <p:txBody>
          <a:bodyPr rtlCol="0"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pt-BR"/>
              <a:t>Clique para editar os estilos de texto Mestres</a:t>
            </a:r>
          </a:p>
        </p:txBody>
      </p:sp>
      <p:sp>
        <p:nvSpPr>
          <p:cNvPr id="7" name="Espaço Reservado para Data 6">
            <a:extLst>
              <a:ext uri="{FF2B5EF4-FFF2-40B4-BE49-F238E27FC236}">
                <a16:creationId xmlns:a16="http://schemas.microsoft.com/office/drawing/2014/main" id="{61582016-5696-4A93-887F-BBB3B9002FE5}"/>
              </a:ext>
            </a:extLst>
          </p:cNvPr>
          <p:cNvSpPr>
            <a:spLocks noGrp="1"/>
          </p:cNvSpPr>
          <p:nvPr>
            <p:ph type="dt" sz="half" idx="10"/>
          </p:nvPr>
        </p:nvSpPr>
        <p:spPr/>
        <p:txBody>
          <a:bodyPr rtlCol="0"/>
          <a:lstStyle/>
          <a:p>
            <a:pPr rtl="0"/>
            <a:fld id="{C9F9B11C-AD18-4A04-821E-C5366FCA14C8}" type="datetime1">
              <a:rPr lang="pt-BR" smtClean="0"/>
              <a:t>20/03/2024</a:t>
            </a:fld>
            <a:endParaRPr lang="en-US" dirty="0"/>
          </a:p>
        </p:txBody>
      </p:sp>
      <p:sp>
        <p:nvSpPr>
          <p:cNvPr id="9" name="Espaço Reservado para Rodapé 8">
            <a:extLst>
              <a:ext uri="{FF2B5EF4-FFF2-40B4-BE49-F238E27FC236}">
                <a16:creationId xmlns:a16="http://schemas.microsoft.com/office/drawing/2014/main" id="{857CFCD5-1192-4E18-8A8F-29E153B44DA4}"/>
              </a:ext>
            </a:extLst>
          </p:cNvPr>
          <p:cNvSpPr>
            <a:spLocks noGrp="1"/>
          </p:cNvSpPr>
          <p:nvPr>
            <p:ph type="ftr" sz="quarter" idx="11"/>
          </p:nvPr>
        </p:nvSpPr>
        <p:spPr/>
        <p:txBody>
          <a:bodyPr rtlCol="0"/>
          <a:lstStyle/>
          <a:p>
            <a:pPr rtl="0"/>
            <a:endParaRPr lang="en-US" dirty="0"/>
          </a:p>
        </p:txBody>
      </p:sp>
      <p:sp>
        <p:nvSpPr>
          <p:cNvPr id="10" name="Espaço reservado para o número do slide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rtlCol="0"/>
          <a:lstStyle/>
          <a:p>
            <a:pPr rtl="0"/>
            <a:fld id="{3A98EE3D-8CD1-4C3F-BD1C-C98C9596463C}" type="slidenum">
              <a:rPr lang="en-US" smtClean="0"/>
              <a:t>‹nº›</a:t>
            </a:fld>
            <a:endParaRPr lang="en-US" dirty="0"/>
          </a:p>
        </p:txBody>
      </p:sp>
    </p:spTree>
    <p:extLst>
      <p:ext uri="{BB962C8B-B14F-4D97-AF65-F5344CB8AC3E}">
        <p14:creationId xmlns:p14="http://schemas.microsoft.com/office/powerpoint/2010/main" val="366680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is Conteúdos">
    <p:spTree>
      <p:nvGrpSpPr>
        <p:cNvPr id="1" name=""/>
        <p:cNvGrpSpPr/>
        <p:nvPr/>
      </p:nvGrpSpPr>
      <p:grpSpPr>
        <a:xfrm>
          <a:off x="0" y="0"/>
          <a:ext cx="0" cy="0"/>
          <a:chOff x="0" y="0"/>
          <a:chExt cx="0" cy="0"/>
        </a:xfrm>
      </p:grpSpPr>
      <p:sp>
        <p:nvSpPr>
          <p:cNvPr id="2" name="Título 1"/>
          <p:cNvSpPr>
            <a:spLocks noGrp="1"/>
          </p:cNvSpPr>
          <p:nvPr>
            <p:ph type="title"/>
          </p:nvPr>
        </p:nvSpPr>
        <p:spPr>
          <a:xfrm>
            <a:off x="581193" y="729658"/>
            <a:ext cx="11029616" cy="988332"/>
          </a:xfrm>
        </p:spPr>
        <p:txBody>
          <a:bodyPr rtlCol="0"/>
          <a:lstStyle/>
          <a:p>
            <a:pPr rtl="0"/>
            <a:r>
              <a:rPr lang="pt-BR"/>
              <a:t>Clique para editar o título Mestre</a:t>
            </a:r>
            <a:endParaRPr lang="en-US" dirty="0"/>
          </a:p>
        </p:txBody>
      </p:sp>
      <p:sp>
        <p:nvSpPr>
          <p:cNvPr id="3" name="Espaço reservado para conteúdo 2"/>
          <p:cNvSpPr>
            <a:spLocks noGrp="1"/>
          </p:cNvSpPr>
          <p:nvPr>
            <p:ph sz="half" idx="1"/>
          </p:nvPr>
        </p:nvSpPr>
        <p:spPr>
          <a:xfrm>
            <a:off x="581193" y="2228003"/>
            <a:ext cx="5194767" cy="3633047"/>
          </a:xfrm>
        </p:spPr>
        <p:txBody>
          <a:bodyPr rtlCol="0">
            <a:normAutofit/>
          </a:body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en-US" dirty="0"/>
          </a:p>
        </p:txBody>
      </p:sp>
      <p:sp>
        <p:nvSpPr>
          <p:cNvPr id="4" name="Espaço reservado para conteúdo 3"/>
          <p:cNvSpPr>
            <a:spLocks noGrp="1"/>
          </p:cNvSpPr>
          <p:nvPr>
            <p:ph sz="half" idx="2"/>
          </p:nvPr>
        </p:nvSpPr>
        <p:spPr>
          <a:xfrm>
            <a:off x="6416039" y="2228003"/>
            <a:ext cx="5194769" cy="3633047"/>
          </a:xfrm>
        </p:spPr>
        <p:txBody>
          <a:bodyPr rtlCol="0">
            <a:normAutofit/>
          </a:body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en-US" dirty="0"/>
          </a:p>
        </p:txBody>
      </p:sp>
      <p:sp>
        <p:nvSpPr>
          <p:cNvPr id="5" name="Espaço Reservado para Data 4"/>
          <p:cNvSpPr>
            <a:spLocks noGrp="1"/>
          </p:cNvSpPr>
          <p:nvPr>
            <p:ph type="dt" sz="half" idx="10"/>
          </p:nvPr>
        </p:nvSpPr>
        <p:spPr/>
        <p:txBody>
          <a:bodyPr rtlCol="0"/>
          <a:lstStyle/>
          <a:p>
            <a:pPr rtl="0"/>
            <a:fld id="{B34586AC-0217-4567-B29B-23EE9A9222A5}" type="datetime1">
              <a:rPr lang="pt-BR" smtClean="0"/>
              <a:t>20/03/2024</a:t>
            </a:fld>
            <a:endParaRPr lang="en-US" dirty="0"/>
          </a:p>
        </p:txBody>
      </p:sp>
      <p:sp>
        <p:nvSpPr>
          <p:cNvPr id="6" name="Espaço Reservado para Rodapé 5"/>
          <p:cNvSpPr>
            <a:spLocks noGrp="1"/>
          </p:cNvSpPr>
          <p:nvPr>
            <p:ph type="ftr" sz="quarter" idx="11"/>
          </p:nvPr>
        </p:nvSpPr>
        <p:spPr/>
        <p:txBody>
          <a:bodyPr rtlCol="0"/>
          <a:lstStyle/>
          <a:p>
            <a:pPr rtl="0"/>
            <a:endParaRPr lang="en-US" dirty="0"/>
          </a:p>
        </p:txBody>
      </p:sp>
      <p:sp>
        <p:nvSpPr>
          <p:cNvPr id="7" name="Espaço Reservado para o Número do Slide 6"/>
          <p:cNvSpPr>
            <a:spLocks noGrp="1"/>
          </p:cNvSpPr>
          <p:nvPr>
            <p:ph type="sldNum" sz="quarter" idx="12"/>
          </p:nvPr>
        </p:nvSpPr>
        <p:spPr/>
        <p:txBody>
          <a:bodyPr rtlCol="0"/>
          <a:lstStyle/>
          <a:p>
            <a:pPr rtl="0"/>
            <a:fld id="{3A98EE3D-8CD1-4C3F-BD1C-C98C9596463C}" type="slidenum">
              <a:rPr lang="en-US" smtClean="0"/>
              <a:t>‹nº›</a:t>
            </a:fld>
            <a:endParaRPr lang="en-US" dirty="0"/>
          </a:p>
        </p:txBody>
      </p:sp>
    </p:spTree>
    <p:extLst>
      <p:ext uri="{BB962C8B-B14F-4D97-AF65-F5344CB8AC3E}">
        <p14:creationId xmlns:p14="http://schemas.microsoft.com/office/powerpoint/2010/main" val="2483323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ção">
    <p:spTree>
      <p:nvGrpSpPr>
        <p:cNvPr id="1" name=""/>
        <p:cNvGrpSpPr/>
        <p:nvPr/>
      </p:nvGrpSpPr>
      <p:grpSpPr>
        <a:xfrm>
          <a:off x="0" y="0"/>
          <a:ext cx="0" cy="0"/>
          <a:chOff x="0" y="0"/>
          <a:chExt cx="0" cy="0"/>
        </a:xfrm>
      </p:grpSpPr>
      <p:sp>
        <p:nvSpPr>
          <p:cNvPr id="12" name="Título 1"/>
          <p:cNvSpPr>
            <a:spLocks noGrp="1"/>
          </p:cNvSpPr>
          <p:nvPr>
            <p:ph type="title"/>
          </p:nvPr>
        </p:nvSpPr>
        <p:spPr>
          <a:xfrm>
            <a:off x="581193" y="729658"/>
            <a:ext cx="11029616" cy="988332"/>
          </a:xfrm>
        </p:spPr>
        <p:txBody>
          <a:bodyPr rtlCol="0"/>
          <a:lstStyle/>
          <a:p>
            <a:pPr rtl="0"/>
            <a:r>
              <a:rPr lang="pt-BR"/>
              <a:t>Clique para editar o título Mestre</a:t>
            </a:r>
            <a:endParaRPr lang="en-US" dirty="0"/>
          </a:p>
        </p:txBody>
      </p:sp>
      <p:sp>
        <p:nvSpPr>
          <p:cNvPr id="3" name="Espaço reservado para texto 2"/>
          <p:cNvSpPr>
            <a:spLocks noGrp="1"/>
          </p:cNvSpPr>
          <p:nvPr>
            <p:ph type="body" idx="1"/>
          </p:nvPr>
        </p:nvSpPr>
        <p:spPr>
          <a:xfrm>
            <a:off x="581191" y="2250891"/>
            <a:ext cx="5194769" cy="557784"/>
          </a:xfrm>
        </p:spPr>
        <p:txBody>
          <a:bodyPr rtlCol="0"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a:t>Clique para editar os estilos de texto Mestres</a:t>
            </a:r>
          </a:p>
        </p:txBody>
      </p:sp>
      <p:sp>
        <p:nvSpPr>
          <p:cNvPr id="4" name="Espaço reservado para conteúdo 3"/>
          <p:cNvSpPr>
            <a:spLocks noGrp="1"/>
          </p:cNvSpPr>
          <p:nvPr>
            <p:ph sz="half" idx="2"/>
          </p:nvPr>
        </p:nvSpPr>
        <p:spPr>
          <a:xfrm>
            <a:off x="581194" y="2926052"/>
            <a:ext cx="5194766" cy="2934999"/>
          </a:xfrm>
        </p:spPr>
        <p:txBody>
          <a:bodyPr rtlCol="0" anchor="t">
            <a:normAutofit/>
          </a:body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en-US" dirty="0"/>
          </a:p>
        </p:txBody>
      </p:sp>
      <p:sp>
        <p:nvSpPr>
          <p:cNvPr id="5" name="Espaço reservado para texto 4"/>
          <p:cNvSpPr>
            <a:spLocks noGrp="1"/>
          </p:cNvSpPr>
          <p:nvPr>
            <p:ph type="body" sz="quarter" idx="3"/>
          </p:nvPr>
        </p:nvSpPr>
        <p:spPr>
          <a:xfrm>
            <a:off x="6416039" y="2250892"/>
            <a:ext cx="5194770" cy="553373"/>
          </a:xfrm>
        </p:spPr>
        <p:txBody>
          <a:bodyPr rtlCol="0"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pt-BR"/>
              <a:t>Clique para editar os estilos de texto Mestres</a:t>
            </a:r>
          </a:p>
        </p:txBody>
      </p:sp>
      <p:sp>
        <p:nvSpPr>
          <p:cNvPr id="6" name="Espaço reservado para conteúdo 5"/>
          <p:cNvSpPr>
            <a:spLocks noGrp="1"/>
          </p:cNvSpPr>
          <p:nvPr>
            <p:ph sz="quarter" idx="4"/>
          </p:nvPr>
        </p:nvSpPr>
        <p:spPr>
          <a:xfrm>
            <a:off x="6416037" y="2926052"/>
            <a:ext cx="5194771" cy="2934999"/>
          </a:xfrm>
        </p:spPr>
        <p:txBody>
          <a:bodyPr rtlCol="0" anchor="t">
            <a:normAutofit/>
          </a:body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en-US" dirty="0"/>
          </a:p>
        </p:txBody>
      </p:sp>
      <p:sp>
        <p:nvSpPr>
          <p:cNvPr id="7" name="Espaço Reservado para Data 6"/>
          <p:cNvSpPr>
            <a:spLocks noGrp="1"/>
          </p:cNvSpPr>
          <p:nvPr>
            <p:ph type="dt" sz="half" idx="10"/>
          </p:nvPr>
        </p:nvSpPr>
        <p:spPr/>
        <p:txBody>
          <a:bodyPr rtlCol="0"/>
          <a:lstStyle/>
          <a:p>
            <a:pPr rtl="0"/>
            <a:fld id="{05EA9A4D-5B4A-4536-B4F3-3781F06B7402}" type="datetime1">
              <a:rPr lang="pt-BR" smtClean="0"/>
              <a:t>20/03/2024</a:t>
            </a:fld>
            <a:endParaRPr lang="en-US" dirty="0"/>
          </a:p>
        </p:txBody>
      </p:sp>
      <p:sp>
        <p:nvSpPr>
          <p:cNvPr id="8" name="Espaço Reservado para Rodapé 7"/>
          <p:cNvSpPr>
            <a:spLocks noGrp="1"/>
          </p:cNvSpPr>
          <p:nvPr>
            <p:ph type="ftr" sz="quarter" idx="11"/>
          </p:nvPr>
        </p:nvSpPr>
        <p:spPr/>
        <p:txBody>
          <a:bodyPr rtlCol="0"/>
          <a:lstStyle/>
          <a:p>
            <a:pPr rtl="0"/>
            <a:endParaRPr lang="en-US" dirty="0"/>
          </a:p>
        </p:txBody>
      </p:sp>
      <p:sp>
        <p:nvSpPr>
          <p:cNvPr id="9" name="Espaço Reservado para o Número do Slide 8"/>
          <p:cNvSpPr>
            <a:spLocks noGrp="1"/>
          </p:cNvSpPr>
          <p:nvPr>
            <p:ph type="sldNum" sz="quarter" idx="12"/>
          </p:nvPr>
        </p:nvSpPr>
        <p:spPr/>
        <p:txBody>
          <a:bodyPr rtlCol="0"/>
          <a:lstStyle/>
          <a:p>
            <a:pPr rtl="0"/>
            <a:fld id="{3A98EE3D-8CD1-4C3F-BD1C-C98C9596463C}" type="slidenum">
              <a:rPr lang="en-US" smtClean="0"/>
              <a:t>‹nº›</a:t>
            </a:fld>
            <a:endParaRPr lang="en-US" dirty="0"/>
          </a:p>
        </p:txBody>
      </p:sp>
    </p:spTree>
    <p:extLst>
      <p:ext uri="{BB962C8B-B14F-4D97-AF65-F5344CB8AC3E}">
        <p14:creationId xmlns:p14="http://schemas.microsoft.com/office/powerpoint/2010/main" val="1748046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8" name="Título 1"/>
          <p:cNvSpPr>
            <a:spLocks noGrp="1"/>
          </p:cNvSpPr>
          <p:nvPr>
            <p:ph type="title"/>
          </p:nvPr>
        </p:nvSpPr>
        <p:spPr>
          <a:xfrm>
            <a:off x="575894" y="729658"/>
            <a:ext cx="11029616" cy="988332"/>
          </a:xfrm>
        </p:spPr>
        <p:txBody>
          <a:bodyPr rtlCol="0"/>
          <a:lstStyle/>
          <a:p>
            <a:pPr rtl="0"/>
            <a:r>
              <a:rPr lang="pt-BR"/>
              <a:t>Clique para editar o título Mestre</a:t>
            </a:r>
            <a:endParaRPr lang="en-US" dirty="0"/>
          </a:p>
        </p:txBody>
      </p:sp>
      <p:sp>
        <p:nvSpPr>
          <p:cNvPr id="3" name="Espaço Reservado para Data 2"/>
          <p:cNvSpPr>
            <a:spLocks noGrp="1"/>
          </p:cNvSpPr>
          <p:nvPr>
            <p:ph type="dt" sz="half" idx="10"/>
          </p:nvPr>
        </p:nvSpPr>
        <p:spPr/>
        <p:txBody>
          <a:bodyPr rtlCol="0"/>
          <a:lstStyle/>
          <a:p>
            <a:pPr rtl="0"/>
            <a:fld id="{45D2EFA0-DD31-4334-BD97-CA68CA1EAF7D}" type="datetime1">
              <a:rPr lang="pt-BR" smtClean="0"/>
              <a:t>20/03/2024</a:t>
            </a:fld>
            <a:endParaRPr lang="en-US" dirty="0"/>
          </a:p>
        </p:txBody>
      </p:sp>
      <p:sp>
        <p:nvSpPr>
          <p:cNvPr id="4" name="Espaço Reservado para Rodapé 3"/>
          <p:cNvSpPr>
            <a:spLocks noGrp="1"/>
          </p:cNvSpPr>
          <p:nvPr>
            <p:ph type="ftr" sz="quarter" idx="11"/>
          </p:nvPr>
        </p:nvSpPr>
        <p:spPr/>
        <p:txBody>
          <a:bodyPr rtlCol="0"/>
          <a:lstStyle/>
          <a:p>
            <a:pPr rtl="0"/>
            <a:endParaRPr lang="en-US" dirty="0"/>
          </a:p>
        </p:txBody>
      </p:sp>
      <p:sp>
        <p:nvSpPr>
          <p:cNvPr id="5" name="Espaço Reservado para o Número do Slide 4"/>
          <p:cNvSpPr>
            <a:spLocks noGrp="1"/>
          </p:cNvSpPr>
          <p:nvPr>
            <p:ph type="sldNum" sz="quarter" idx="12"/>
          </p:nvPr>
        </p:nvSpPr>
        <p:spPr/>
        <p:txBody>
          <a:bodyPr rtlCol="0"/>
          <a:lstStyle/>
          <a:p>
            <a:pPr rtl="0"/>
            <a:fld id="{3A98EE3D-8CD1-4C3F-BD1C-C98C9596463C}" type="slidenum">
              <a:rPr lang="en-US" smtClean="0"/>
              <a:t>‹nº›</a:t>
            </a:fld>
            <a:endParaRPr lang="en-US" dirty="0"/>
          </a:p>
        </p:txBody>
      </p:sp>
    </p:spTree>
    <p:extLst>
      <p:ext uri="{BB962C8B-B14F-4D97-AF65-F5344CB8AC3E}">
        <p14:creationId xmlns:p14="http://schemas.microsoft.com/office/powerpoint/2010/main" val="112936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rtlCol="0"/>
          <a:lstStyle/>
          <a:p>
            <a:pPr rtl="0"/>
            <a:fld id="{3422C804-0B7D-49A4-9AA4-17093ACFAE26}" type="datetime1">
              <a:rPr lang="pt-BR" smtClean="0"/>
              <a:t>20/03/2024</a:t>
            </a:fld>
            <a:endParaRPr lang="en-US" dirty="0"/>
          </a:p>
        </p:txBody>
      </p:sp>
      <p:sp>
        <p:nvSpPr>
          <p:cNvPr id="3" name="Espaço Reservado para Rodapé 2"/>
          <p:cNvSpPr>
            <a:spLocks noGrp="1"/>
          </p:cNvSpPr>
          <p:nvPr>
            <p:ph type="ftr" sz="quarter" idx="11"/>
          </p:nvPr>
        </p:nvSpPr>
        <p:spPr/>
        <p:txBody>
          <a:bodyPr rtlCol="0"/>
          <a:lstStyle/>
          <a:p>
            <a:pPr rtl="0"/>
            <a:endParaRPr lang="en-US" dirty="0"/>
          </a:p>
        </p:txBody>
      </p:sp>
      <p:sp>
        <p:nvSpPr>
          <p:cNvPr id="4" name="Espaço reservado para o número do slide 3"/>
          <p:cNvSpPr>
            <a:spLocks noGrp="1"/>
          </p:cNvSpPr>
          <p:nvPr>
            <p:ph type="sldNum" sz="quarter" idx="12"/>
          </p:nvPr>
        </p:nvSpPr>
        <p:spPr/>
        <p:txBody>
          <a:bodyPr rtlCol="0"/>
          <a:lstStyle/>
          <a:p>
            <a:pPr rtl="0"/>
            <a:fld id="{3A98EE3D-8CD1-4C3F-BD1C-C98C9596463C}" type="slidenum">
              <a:rPr lang="en-US" smtClean="0"/>
              <a:t>‹nº›</a:t>
            </a:fld>
            <a:endParaRPr lang="en-US" dirty="0"/>
          </a:p>
        </p:txBody>
      </p:sp>
    </p:spTree>
    <p:extLst>
      <p:ext uri="{BB962C8B-B14F-4D97-AF65-F5344CB8AC3E}">
        <p14:creationId xmlns:p14="http://schemas.microsoft.com/office/powerpoint/2010/main" val="1129494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9" name="Retângulo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ítulo 1"/>
          <p:cNvSpPr>
            <a:spLocks noGrp="1"/>
          </p:cNvSpPr>
          <p:nvPr>
            <p:ph type="title" hasCustomPrompt="1"/>
          </p:nvPr>
        </p:nvSpPr>
        <p:spPr>
          <a:xfrm>
            <a:off x="767857" y="933450"/>
            <a:ext cx="3031852" cy="1722419"/>
          </a:xfrm>
        </p:spPr>
        <p:txBody>
          <a:bodyPr rtlCol="0" anchor="b">
            <a:normAutofit/>
          </a:bodyPr>
          <a:lstStyle>
            <a:lvl1pPr algn="l">
              <a:defRPr sz="2400" b="0">
                <a:solidFill>
                  <a:srgbClr val="FFFFFF"/>
                </a:solidFill>
              </a:defRPr>
            </a:lvl1pPr>
          </a:lstStyle>
          <a:p>
            <a:pPr rtl="0"/>
            <a:r>
              <a:rPr lang="pt-br" dirty="0"/>
              <a:t>Clique para editar o estilo de título Mestre</a:t>
            </a:r>
            <a:endParaRPr lang="en-US" dirty="0"/>
          </a:p>
        </p:txBody>
      </p:sp>
      <p:sp>
        <p:nvSpPr>
          <p:cNvPr id="3" name="Espaço reservado para conteúdo 2"/>
          <p:cNvSpPr>
            <a:spLocks noGrp="1"/>
          </p:cNvSpPr>
          <p:nvPr>
            <p:ph idx="1"/>
          </p:nvPr>
        </p:nvSpPr>
        <p:spPr>
          <a:xfrm>
            <a:off x="4900928" y="1179829"/>
            <a:ext cx="6650991" cy="4658216"/>
          </a:xfrm>
        </p:spPr>
        <p:txBody>
          <a:bodyPr rtlCol="0"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en-US" dirty="0"/>
          </a:p>
        </p:txBody>
      </p:sp>
      <p:sp>
        <p:nvSpPr>
          <p:cNvPr id="4" name="Espaço reservado para texto 3"/>
          <p:cNvSpPr>
            <a:spLocks noGrp="1"/>
          </p:cNvSpPr>
          <p:nvPr>
            <p:ph type="body" sz="half" idx="2"/>
          </p:nvPr>
        </p:nvSpPr>
        <p:spPr>
          <a:xfrm>
            <a:off x="767857" y="2836654"/>
            <a:ext cx="3031852" cy="3001392"/>
          </a:xfrm>
        </p:spPr>
        <p:txBody>
          <a:bodyPr rtlCol="0"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t-BR"/>
              <a:t>Clique para editar os estilos de texto Mestres</a:t>
            </a:r>
          </a:p>
        </p:txBody>
      </p:sp>
      <p:sp>
        <p:nvSpPr>
          <p:cNvPr id="8" name="Espaço Reservado para Data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rtlCol="0"/>
          <a:lstStyle/>
          <a:p>
            <a:pPr rtl="0"/>
            <a:fld id="{F26C5998-667C-4083-8EAC-8B78C6E30EC5}" type="datetime1">
              <a:rPr lang="pt-BR" smtClean="0"/>
              <a:t>20/03/2024</a:t>
            </a:fld>
            <a:endParaRPr lang="en-US" dirty="0"/>
          </a:p>
        </p:txBody>
      </p:sp>
      <p:sp>
        <p:nvSpPr>
          <p:cNvPr id="10" name="Espaço Reservado para Rodapé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rtlCol="0"/>
          <a:lstStyle/>
          <a:p>
            <a:pPr rtl="0"/>
            <a:endParaRPr lang="en-US" dirty="0"/>
          </a:p>
        </p:txBody>
      </p:sp>
      <p:sp>
        <p:nvSpPr>
          <p:cNvPr id="11" name="Espaço Reservado para o Número do Slide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rtlCol="0"/>
          <a:lstStyle/>
          <a:p>
            <a:pPr rtl="0"/>
            <a:fld id="{3A98EE3D-8CD1-4C3F-BD1C-C98C9596463C}" type="slidenum">
              <a:rPr lang="en-US" smtClean="0"/>
              <a:pPr rtl="0"/>
              <a:t>‹nº›</a:t>
            </a:fld>
            <a:endParaRPr lang="en-US" dirty="0"/>
          </a:p>
        </p:txBody>
      </p:sp>
    </p:spTree>
    <p:extLst>
      <p:ext uri="{BB962C8B-B14F-4D97-AF65-F5344CB8AC3E}">
        <p14:creationId xmlns:p14="http://schemas.microsoft.com/office/powerpoint/2010/main" val="1261766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581193" y="4693389"/>
            <a:ext cx="11029616" cy="566738"/>
          </a:xfrm>
        </p:spPr>
        <p:txBody>
          <a:bodyPr rtlCol="0" anchor="b">
            <a:normAutofit/>
          </a:bodyPr>
          <a:lstStyle>
            <a:lvl1pPr algn="l">
              <a:defRPr sz="2400" b="0">
                <a:solidFill>
                  <a:schemeClr val="tx1">
                    <a:lumMod val="75000"/>
                    <a:lumOff val="25000"/>
                  </a:schemeClr>
                </a:solidFill>
              </a:defRPr>
            </a:lvl1pPr>
          </a:lstStyle>
          <a:p>
            <a:pPr rtl="0"/>
            <a:r>
              <a:rPr lang="pt-BR"/>
              <a:t>Clique para editar o título Mestre</a:t>
            </a:r>
            <a:endParaRPr lang="en-US" dirty="0"/>
          </a:p>
        </p:txBody>
      </p:sp>
      <p:sp>
        <p:nvSpPr>
          <p:cNvPr id="3" name="Espaço Reservado para Imagem 2"/>
          <p:cNvSpPr>
            <a:spLocks noGrp="1" noChangeAspect="1"/>
          </p:cNvSpPr>
          <p:nvPr>
            <p:ph type="pic" idx="1"/>
          </p:nvPr>
        </p:nvSpPr>
        <p:spPr>
          <a:xfrm>
            <a:off x="447817" y="641350"/>
            <a:ext cx="11290859" cy="3651249"/>
          </a:xfrm>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pt-BR"/>
              <a:t>Clique no ícone para adicionar uma imagem</a:t>
            </a:r>
            <a:endParaRPr lang="en-US" dirty="0"/>
          </a:p>
        </p:txBody>
      </p:sp>
      <p:sp>
        <p:nvSpPr>
          <p:cNvPr id="4" name="Espaço reservado para texto 3"/>
          <p:cNvSpPr>
            <a:spLocks noGrp="1"/>
          </p:cNvSpPr>
          <p:nvPr>
            <p:ph type="body" sz="half" idx="2"/>
          </p:nvPr>
        </p:nvSpPr>
        <p:spPr>
          <a:xfrm>
            <a:off x="581192" y="5260127"/>
            <a:ext cx="11029617" cy="998148"/>
          </a:xfrm>
        </p:spPr>
        <p:txBody>
          <a:bodyPr rtlCol="0"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t-BR"/>
              <a:t>Clique para editar os estilos de texto Mestres</a:t>
            </a:r>
          </a:p>
        </p:txBody>
      </p:sp>
      <p:sp>
        <p:nvSpPr>
          <p:cNvPr id="5" name="Espaço Reservado para Data 4"/>
          <p:cNvSpPr>
            <a:spLocks noGrp="1"/>
          </p:cNvSpPr>
          <p:nvPr>
            <p:ph type="dt" sz="half" idx="10"/>
          </p:nvPr>
        </p:nvSpPr>
        <p:spPr/>
        <p:txBody>
          <a:bodyPr rtlCol="0"/>
          <a:lstStyle/>
          <a:p>
            <a:pPr rtl="0"/>
            <a:fld id="{9CBC8F94-10C4-4E0E-B702-FA76FB225505}" type="datetime1">
              <a:rPr lang="pt-BR" smtClean="0"/>
              <a:t>20/03/2024</a:t>
            </a:fld>
            <a:endParaRPr lang="en-US" dirty="0"/>
          </a:p>
        </p:txBody>
      </p:sp>
      <p:sp>
        <p:nvSpPr>
          <p:cNvPr id="6" name="Espaço Reservado para Rodapé 5"/>
          <p:cNvSpPr>
            <a:spLocks noGrp="1"/>
          </p:cNvSpPr>
          <p:nvPr>
            <p:ph type="ftr" sz="quarter" idx="11"/>
          </p:nvPr>
        </p:nvSpPr>
        <p:spPr/>
        <p:txBody>
          <a:bodyPr rtlCol="0"/>
          <a:lstStyle/>
          <a:p>
            <a:pPr algn="l" rtl="0"/>
            <a:endParaRPr lang="en-US" dirty="0"/>
          </a:p>
        </p:txBody>
      </p:sp>
      <p:sp>
        <p:nvSpPr>
          <p:cNvPr id="7" name="Espaço Reservado para o Número do Slide 6"/>
          <p:cNvSpPr>
            <a:spLocks noGrp="1"/>
          </p:cNvSpPr>
          <p:nvPr>
            <p:ph type="sldNum" sz="quarter" idx="12"/>
          </p:nvPr>
        </p:nvSpPr>
        <p:spPr/>
        <p:txBody>
          <a:bodyPr rtlCol="0"/>
          <a:lstStyle/>
          <a:p>
            <a:pPr rtl="0"/>
            <a:fld id="{3A98EE3D-8CD1-4C3F-BD1C-C98C9596463C}" type="slidenum">
              <a:rPr lang="en-US" smtClean="0"/>
              <a:t>‹nº›</a:t>
            </a:fld>
            <a:endParaRPr lang="en-US" dirty="0"/>
          </a:p>
        </p:txBody>
      </p:sp>
    </p:spTree>
    <p:extLst>
      <p:ext uri="{BB962C8B-B14F-4D97-AF65-F5344CB8AC3E}">
        <p14:creationId xmlns:p14="http://schemas.microsoft.com/office/powerpoint/2010/main" val="3573289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pPr rtl="0"/>
            <a:r>
              <a:rPr lang="pt-br"/>
              <a:t>Clique para editar o estilo de título Mestre</a:t>
            </a:r>
            <a:endParaRPr lang="en-US" dirty="0"/>
          </a:p>
        </p:txBody>
      </p:sp>
      <p:sp>
        <p:nvSpPr>
          <p:cNvPr id="3" name="Espaço reservado para texto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rtl="0"/>
            <a:r>
              <a:rPr lang="pt-br"/>
              <a:t>Clique para editar o texto Mestre</a:t>
            </a:r>
          </a:p>
          <a:p>
            <a:pPr lvl="1" rtl="0"/>
            <a:r>
              <a:rPr lang="pt-br"/>
              <a:t>Segundo nível</a:t>
            </a:r>
          </a:p>
          <a:p>
            <a:pPr lvl="2" rtl="0"/>
            <a:r>
              <a:rPr lang="pt-br"/>
              <a:t>Terceiro nível</a:t>
            </a:r>
          </a:p>
          <a:p>
            <a:pPr lvl="3" rtl="0"/>
            <a:r>
              <a:rPr lang="pt-br"/>
              <a:t>Quarto nível</a:t>
            </a:r>
          </a:p>
          <a:p>
            <a:pPr lvl="4" rtl="0"/>
            <a:r>
              <a:rPr lang="pt-br"/>
              <a:t>Quinto nível</a:t>
            </a:r>
            <a:endParaRPr lang="en-US" dirty="0"/>
          </a:p>
        </p:txBody>
      </p:sp>
      <p:sp>
        <p:nvSpPr>
          <p:cNvPr id="4" name="Espaço Reservado para Data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ACCDFDDD-D174-442B-974C-2E7F8D4F71ED}" type="datetime1">
              <a:rPr lang="pt-BR" smtClean="0"/>
              <a:t>20/03/2024</a:t>
            </a:fld>
            <a:endParaRPr lang="en-US" dirty="0"/>
          </a:p>
        </p:txBody>
      </p:sp>
      <p:sp>
        <p:nvSpPr>
          <p:cNvPr id="5" name="Espaço Reservado para Rodapé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pPr rtl="0"/>
            <a:endParaRPr lang="en-US" dirty="0"/>
          </a:p>
        </p:txBody>
      </p:sp>
      <p:sp>
        <p:nvSpPr>
          <p:cNvPr id="6" name="Espaço Reservado para o Número do Slide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3A98EE3D-8CD1-4C3F-BD1C-C98C9596463C}" type="slidenum">
              <a:rPr lang="en-US" smtClean="0"/>
              <a:t>‹nº›</a:t>
            </a:fld>
            <a:endParaRPr lang="en-US" dirty="0"/>
          </a:p>
        </p:txBody>
      </p:sp>
      <p:sp>
        <p:nvSpPr>
          <p:cNvPr id="9" name="Retângulo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tângulo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tângulo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0089789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11" r:id="rId5"/>
    <p:sldLayoutId id="2147483760" r:id="rId6"/>
    <p:sldLayoutId id="2147483762" r:id="rId7"/>
    <p:sldLayoutId id="2147483706" r:id="rId8"/>
    <p:sldLayoutId id="2147483709" r:id="rId9"/>
    <p:sldLayoutId id="2147483707" r:id="rId10"/>
    <p:sldLayoutId id="2147483708" r:id="rId11"/>
  </p:sldLayoutIdLst>
  <p:hf sldNum="0" hdr="0" ftr="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hyperlink" Target="https://twitter.com/RobLynch99/status/1734278713762549970"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linkedin.com/pulse/web-sem%2525C3%2525A2ntica-tiago-rodrigo-mar%2525C3%2525A7al-murakami-iuglf/https:/www.linkedin.com/pulse/web-sem%2525C3%2525A2ntica-tiago-rodrigo-mar%2525C3%2525A7al-murakami-iuglf/" TargetMode="External"/><Relationship Id="rId2" Type="http://schemas.openxmlformats.org/officeDocument/2006/relationships/hyperlink" Target="https://www.linkedin.com/pulse/web-sem%2525C3%2525A2ntica-tiago-rodrigo-mar%2525C3%2525A7al-murakami-iuglf"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www.scientificamerican.com/article/the-ai-boom-could-use-a-shocking-amount-of-electricity/"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statista.com/statistics/1331201/nvidia-share-price-development-monthly/"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help.openai.com/en/articles/8313351-how-can-educators-respond-to-students-presenting-ai-generated-content-as-their-own"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twitter.com/gcabanac/status/1767533385168097469" TargetMode="Externa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hyperlink" Target="https://twitter.com/gcabanac/status/1767507279627055129"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educamaisbrasil.com.br/educacao/noticias/tecnologia-90-do-conteudo-online-podera-ser-gerado-por-ia-ate-2025" TargetMode="Externa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americanlibrariesmagazine.org/2024/03/01/the-world-of-ai/"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libguides.library.arizona.edu/students-chatgpt/"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libguides.library.arizona.edu/ai-literacy-instructors/copyright"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americanlibrariesmagazine.org/2024/03/01/the-world-of-ai/"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nicolehennig.com/evaluating-generative-ai-tools-for-purchase-a-checklist/"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hyperlink" Target="https://americanlibrariesmagazine.org/2024/03/01/the-world-of-ai/"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americanlibrariesmagazine.org/2024/03/01/the-world-of-ai/"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twitter.com/mitlibraries/status/1770435219998290122" TargetMode="Externa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s://tiagomurakami.bib.br/sdg/"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tiagomurakami.bib.br/classificadorci/" TargetMode="Externa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ritings.stephenwolfram.com/2023/03/chatgpt-gets-its-wolfram-superpowers/" TargetMode="Externa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hyperlink" Target="https://libcal.ucd.ie/equipment/item/22613"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openai.com/sora"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blog.bismart.com/en/difference-between-machine-learning-deep-learning" TargetMode="External"/><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arxiv.org/abs/1706.03762"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tângulo 17">
            <a:extLst>
              <a:ext uri="{FF2B5EF4-FFF2-40B4-BE49-F238E27FC236}">
                <a16:creationId xmlns:a16="http://schemas.microsoft.com/office/drawing/2014/main" id="{D6D7A0BC-0046-4CAA-8E7F-DCAFE511E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ítulo 1">
            <a:extLst>
              <a:ext uri="{FF2B5EF4-FFF2-40B4-BE49-F238E27FC236}">
                <a16:creationId xmlns:a16="http://schemas.microsoft.com/office/drawing/2014/main" id="{1C21E816-31F5-48BB-BD02-D15F2F18B48A}"/>
              </a:ext>
            </a:extLst>
          </p:cNvPr>
          <p:cNvSpPr>
            <a:spLocks noGrp="1"/>
          </p:cNvSpPr>
          <p:nvPr>
            <p:ph type="ctrTitle"/>
          </p:nvPr>
        </p:nvSpPr>
        <p:spPr>
          <a:xfrm>
            <a:off x="581191" y="1020431"/>
            <a:ext cx="10993549" cy="1475013"/>
          </a:xfrm>
        </p:spPr>
        <p:txBody>
          <a:bodyPr rtlCol="0">
            <a:normAutofit/>
          </a:bodyPr>
          <a:lstStyle/>
          <a:p>
            <a:pPr rtl="0"/>
            <a:r>
              <a:rPr lang="pt-br" dirty="0"/>
              <a:t>DESMISTIFICANDO I</a:t>
            </a:r>
            <a:r>
              <a:rPr lang="pt-BR" dirty="0"/>
              <a:t>n</a:t>
            </a:r>
            <a:r>
              <a:rPr lang="pt-br" dirty="0"/>
              <a:t>teligência Artificial PARA BIBLIOTECÁRIOS</a:t>
            </a:r>
          </a:p>
        </p:txBody>
      </p:sp>
      <p:sp>
        <p:nvSpPr>
          <p:cNvPr id="3" name="Subtítulo 2">
            <a:extLst>
              <a:ext uri="{FF2B5EF4-FFF2-40B4-BE49-F238E27FC236}">
                <a16:creationId xmlns:a16="http://schemas.microsoft.com/office/drawing/2014/main" id="{835D6E6B-3353-491C-A3C6-F278D6CED8B3}"/>
              </a:ext>
            </a:extLst>
          </p:cNvPr>
          <p:cNvSpPr>
            <a:spLocks noGrp="1"/>
          </p:cNvSpPr>
          <p:nvPr>
            <p:ph type="subTitle" idx="1"/>
          </p:nvPr>
        </p:nvSpPr>
        <p:spPr>
          <a:xfrm>
            <a:off x="581194" y="2495445"/>
            <a:ext cx="10993546" cy="468233"/>
          </a:xfrm>
        </p:spPr>
        <p:txBody>
          <a:bodyPr rtlCol="0">
            <a:normAutofit/>
          </a:bodyPr>
          <a:lstStyle/>
          <a:p>
            <a:pPr rtl="0"/>
            <a:r>
              <a:rPr lang="pt-BR" dirty="0"/>
              <a:t>Tiago Rodrigo Marçal Murakami – 03/2024</a:t>
            </a:r>
            <a:endParaRPr lang="pt-br" dirty="0"/>
          </a:p>
        </p:txBody>
      </p:sp>
      <p:sp>
        <p:nvSpPr>
          <p:cNvPr id="20" name="Retângulo 19">
            <a:extLst>
              <a:ext uri="{FF2B5EF4-FFF2-40B4-BE49-F238E27FC236}">
                <a16:creationId xmlns:a16="http://schemas.microsoft.com/office/drawing/2014/main" id="{E7C6334F-6411-41EC-AD7D-179EDD8B5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2" name="Retângulo 21">
            <a:extLst>
              <a:ext uri="{FF2B5EF4-FFF2-40B4-BE49-F238E27FC236}">
                <a16:creationId xmlns:a16="http://schemas.microsoft.com/office/drawing/2014/main" id="{E6B02CEE-3AF8-4349-9B3E-8970E6DF62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4" name="Retângulo 23">
            <a:extLst>
              <a:ext uri="{FF2B5EF4-FFF2-40B4-BE49-F238E27FC236}">
                <a16:creationId xmlns:a16="http://schemas.microsoft.com/office/drawing/2014/main" id="{AAA01CF0-3FB5-44EB-B7DE-F2E86374C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6" name="Imagem 5" descr="Imagem ampliada de um logotipo&#10;&#10;Descrição gerada automaticamente">
            <a:extLst>
              <a:ext uri="{FF2B5EF4-FFF2-40B4-BE49-F238E27FC236}">
                <a16:creationId xmlns:a16="http://schemas.microsoft.com/office/drawing/2014/main" id="{F1A8C364-94D4-4630-BAD0-78722F34705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448733" y="3081867"/>
            <a:ext cx="11260667" cy="3310466"/>
          </a:xfrm>
          <a:prstGeom prst="rect">
            <a:avLst/>
          </a:prstGeom>
        </p:spPr>
      </p:pic>
    </p:spTree>
    <p:extLst>
      <p:ext uri="{BB962C8B-B14F-4D97-AF65-F5344CB8AC3E}">
        <p14:creationId xmlns:p14="http://schemas.microsoft.com/office/powerpoint/2010/main" val="2475805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43A00FC2-9C2A-06A8-1A21-B49CF9DA9AE6}"/>
              </a:ext>
            </a:extLst>
          </p:cNvPr>
          <p:cNvSpPr>
            <a:spLocks noGrp="1"/>
          </p:cNvSpPr>
          <p:nvPr>
            <p:ph type="title"/>
          </p:nvPr>
        </p:nvSpPr>
        <p:spPr/>
        <p:txBody>
          <a:bodyPr/>
          <a:lstStyle/>
          <a:p>
            <a:r>
              <a:rPr lang="pt-BR" dirty="0"/>
              <a:t>ChatGPT preguiçoso?</a:t>
            </a:r>
          </a:p>
        </p:txBody>
      </p:sp>
      <p:pic>
        <p:nvPicPr>
          <p:cNvPr id="8" name="Espaço Reservado para Conteúdo 7">
            <a:extLst>
              <a:ext uri="{FF2B5EF4-FFF2-40B4-BE49-F238E27FC236}">
                <a16:creationId xmlns:a16="http://schemas.microsoft.com/office/drawing/2014/main" id="{D8568B9D-5151-028C-1AFC-592C12E835D8}"/>
              </a:ext>
            </a:extLst>
          </p:cNvPr>
          <p:cNvPicPr>
            <a:picLocks noGrp="1" noChangeAspect="1"/>
          </p:cNvPicPr>
          <p:nvPr>
            <p:ph idx="1"/>
          </p:nvPr>
        </p:nvPicPr>
        <p:blipFill>
          <a:blip r:embed="rId2"/>
          <a:stretch>
            <a:fillRect/>
          </a:stretch>
        </p:blipFill>
        <p:spPr>
          <a:xfrm>
            <a:off x="494559" y="2150077"/>
            <a:ext cx="4162194" cy="3833512"/>
          </a:xfrm>
        </p:spPr>
      </p:pic>
      <p:sp>
        <p:nvSpPr>
          <p:cNvPr id="4" name="Espaço Reservado para Data 3">
            <a:extLst>
              <a:ext uri="{FF2B5EF4-FFF2-40B4-BE49-F238E27FC236}">
                <a16:creationId xmlns:a16="http://schemas.microsoft.com/office/drawing/2014/main" id="{FE737C28-CA7C-EFCA-2B32-C58663FA5AC2}"/>
              </a:ext>
            </a:extLst>
          </p:cNvPr>
          <p:cNvSpPr>
            <a:spLocks noGrp="1"/>
          </p:cNvSpPr>
          <p:nvPr>
            <p:ph type="dt" sz="half" idx="10"/>
          </p:nvPr>
        </p:nvSpPr>
        <p:spPr>
          <a:xfrm>
            <a:off x="7605951" y="6419707"/>
            <a:ext cx="2844799" cy="365125"/>
          </a:xfrm>
        </p:spPr>
        <p:txBody>
          <a:bodyPr/>
          <a:lstStyle/>
          <a:p>
            <a:pPr rtl="0"/>
            <a:fld id="{C9F9B11C-AD18-4A04-821E-C5366FCA14C8}" type="datetime1">
              <a:rPr lang="pt-BR" smtClean="0"/>
              <a:t>20/03/2024</a:t>
            </a:fld>
            <a:endParaRPr lang="en-US" dirty="0"/>
          </a:p>
        </p:txBody>
      </p:sp>
      <p:pic>
        <p:nvPicPr>
          <p:cNvPr id="1026" name="Picture 2" descr="Imagem">
            <a:extLst>
              <a:ext uri="{FF2B5EF4-FFF2-40B4-BE49-F238E27FC236}">
                <a16:creationId xmlns:a16="http://schemas.microsoft.com/office/drawing/2014/main" id="{7B3951D5-74EE-75A8-AEAD-98156DBE39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8769" y="1890876"/>
            <a:ext cx="5772150" cy="4324350"/>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a:extLst>
              <a:ext uri="{FF2B5EF4-FFF2-40B4-BE49-F238E27FC236}">
                <a16:creationId xmlns:a16="http://schemas.microsoft.com/office/drawing/2014/main" id="{1F7CFBA8-C82E-B055-C305-54797A19D7B7}"/>
              </a:ext>
            </a:extLst>
          </p:cNvPr>
          <p:cNvSpPr txBox="1"/>
          <p:nvPr/>
        </p:nvSpPr>
        <p:spPr>
          <a:xfrm>
            <a:off x="2533903" y="6242790"/>
            <a:ext cx="7124194" cy="369332"/>
          </a:xfrm>
          <a:prstGeom prst="rect">
            <a:avLst/>
          </a:prstGeom>
          <a:noFill/>
        </p:spPr>
        <p:txBody>
          <a:bodyPr wrap="none" rtlCol="0">
            <a:spAutoFit/>
          </a:bodyPr>
          <a:lstStyle/>
          <a:p>
            <a:r>
              <a:rPr lang="pt-BR" dirty="0"/>
              <a:t>Link: </a:t>
            </a:r>
            <a:r>
              <a:rPr lang="pt-BR" dirty="0">
                <a:hlinkClick r:id="rId4"/>
              </a:rPr>
              <a:t>https://twitter.com/RobLynch99/status/1734278713762549970</a:t>
            </a:r>
            <a:r>
              <a:rPr lang="pt-BR" dirty="0"/>
              <a:t> </a:t>
            </a:r>
          </a:p>
        </p:txBody>
      </p:sp>
    </p:spTree>
    <p:extLst>
      <p:ext uri="{BB962C8B-B14F-4D97-AF65-F5344CB8AC3E}">
        <p14:creationId xmlns:p14="http://schemas.microsoft.com/office/powerpoint/2010/main" val="710383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9B7CFC-0555-5762-D495-1668F5A9B7EB}"/>
              </a:ext>
            </a:extLst>
          </p:cNvPr>
          <p:cNvSpPr>
            <a:spLocks noGrp="1"/>
          </p:cNvSpPr>
          <p:nvPr>
            <p:ph type="title"/>
          </p:nvPr>
        </p:nvSpPr>
        <p:spPr/>
        <p:txBody>
          <a:bodyPr/>
          <a:lstStyle/>
          <a:p>
            <a:r>
              <a:rPr lang="pt-BR" dirty="0"/>
              <a:t>Web Semântica</a:t>
            </a:r>
          </a:p>
        </p:txBody>
      </p:sp>
      <p:sp>
        <p:nvSpPr>
          <p:cNvPr id="3" name="Espaço Reservado para Conteúdo 2">
            <a:extLst>
              <a:ext uri="{FF2B5EF4-FFF2-40B4-BE49-F238E27FC236}">
                <a16:creationId xmlns:a16="http://schemas.microsoft.com/office/drawing/2014/main" id="{3F3BA54C-501D-440C-157D-8C3FC87C7548}"/>
              </a:ext>
            </a:extLst>
          </p:cNvPr>
          <p:cNvSpPr>
            <a:spLocks noGrp="1"/>
          </p:cNvSpPr>
          <p:nvPr>
            <p:ph idx="1"/>
          </p:nvPr>
        </p:nvSpPr>
        <p:spPr>
          <a:xfrm>
            <a:off x="581192" y="4945928"/>
            <a:ext cx="11029615" cy="1029421"/>
          </a:xfrm>
        </p:spPr>
        <p:txBody>
          <a:bodyPr>
            <a:normAutofit fontScale="85000" lnSpcReduction="10000"/>
          </a:bodyPr>
          <a:lstStyle/>
          <a:p>
            <a:r>
              <a:rPr lang="en-US" dirty="0"/>
              <a:t>Link: </a:t>
            </a:r>
            <a:r>
              <a:rPr lang="en-US" dirty="0">
                <a:hlinkClick r:id="rId2"/>
              </a:rPr>
              <a:t>https://www.linkedin.com/pulse/web-sem%2525C3%2525A2ntica-tiago-rodrigo-mar%2525C3%2525A7al-murakami-iuglf</a:t>
            </a:r>
            <a:r>
              <a:rPr lang="en-US" dirty="0"/>
              <a:t> </a:t>
            </a:r>
          </a:p>
          <a:p>
            <a:r>
              <a:rPr lang="en-US" dirty="0"/>
              <a:t>Berners-Lee, Tim; </a:t>
            </a:r>
            <a:r>
              <a:rPr lang="en-US" dirty="0" err="1"/>
              <a:t>Hendler</a:t>
            </a:r>
            <a:r>
              <a:rPr lang="en-US" dirty="0"/>
              <a:t>, James;  </a:t>
            </a:r>
            <a:r>
              <a:rPr lang="en-US" dirty="0" err="1"/>
              <a:t>Lassila</a:t>
            </a:r>
            <a:r>
              <a:rPr lang="en-US" dirty="0"/>
              <a:t>, Ora. The Semantic Web: A new form of Web content that is meaningful to computers will unleash a revolution of new possibilities. </a:t>
            </a:r>
            <a:r>
              <a:rPr lang="en-US" dirty="0" err="1"/>
              <a:t>Estados</a:t>
            </a:r>
            <a:r>
              <a:rPr lang="en-US" dirty="0"/>
              <a:t> Unidos: Scientific American, Maio 2001.</a:t>
            </a:r>
            <a:endParaRPr lang="pt-BR" dirty="0"/>
          </a:p>
        </p:txBody>
      </p:sp>
      <p:sp>
        <p:nvSpPr>
          <p:cNvPr id="4" name="Espaço Reservado para Data 3">
            <a:extLst>
              <a:ext uri="{FF2B5EF4-FFF2-40B4-BE49-F238E27FC236}">
                <a16:creationId xmlns:a16="http://schemas.microsoft.com/office/drawing/2014/main" id="{FFDA4053-4E51-EAA6-5D59-8F5ABAC83AF6}"/>
              </a:ext>
            </a:extLst>
          </p:cNvPr>
          <p:cNvSpPr>
            <a:spLocks noGrp="1"/>
          </p:cNvSpPr>
          <p:nvPr>
            <p:ph type="dt" sz="half" idx="10"/>
          </p:nvPr>
        </p:nvSpPr>
        <p:spPr/>
        <p:txBody>
          <a:bodyPr/>
          <a:lstStyle/>
          <a:p>
            <a:pPr rtl="0"/>
            <a:fld id="{D6866A0C-EEE8-4DE1-9ECF-51EC9C0B8BE2}" type="datetime1">
              <a:rPr lang="pt-BR" smtClean="0"/>
              <a:t>20/03/2024</a:t>
            </a:fld>
            <a:endParaRPr lang="en-US" dirty="0"/>
          </a:p>
        </p:txBody>
      </p:sp>
      <p:pic>
        <p:nvPicPr>
          <p:cNvPr id="6" name="Imagem 5">
            <a:hlinkClick r:id="rId3"/>
            <a:extLst>
              <a:ext uri="{FF2B5EF4-FFF2-40B4-BE49-F238E27FC236}">
                <a16:creationId xmlns:a16="http://schemas.microsoft.com/office/drawing/2014/main" id="{000609B3-D2CD-5D8A-BC82-6B85794F47D0}"/>
              </a:ext>
            </a:extLst>
          </p:cNvPr>
          <p:cNvPicPr>
            <a:picLocks noChangeAspect="1"/>
          </p:cNvPicPr>
          <p:nvPr/>
        </p:nvPicPr>
        <p:blipFill>
          <a:blip r:embed="rId4"/>
          <a:stretch>
            <a:fillRect/>
          </a:stretch>
        </p:blipFill>
        <p:spPr>
          <a:xfrm>
            <a:off x="4357217" y="829762"/>
            <a:ext cx="6497467" cy="3891883"/>
          </a:xfrm>
          <a:prstGeom prst="rect">
            <a:avLst/>
          </a:prstGeom>
        </p:spPr>
      </p:pic>
    </p:spTree>
    <p:extLst>
      <p:ext uri="{BB962C8B-B14F-4D97-AF65-F5344CB8AC3E}">
        <p14:creationId xmlns:p14="http://schemas.microsoft.com/office/powerpoint/2010/main" val="22951108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4996BFED-4294-3A7D-0C5F-55393213A491}"/>
              </a:ext>
            </a:extLst>
          </p:cNvPr>
          <p:cNvSpPr>
            <a:spLocks noGrp="1"/>
          </p:cNvSpPr>
          <p:nvPr>
            <p:ph type="title"/>
          </p:nvPr>
        </p:nvSpPr>
        <p:spPr/>
        <p:txBody>
          <a:bodyPr/>
          <a:lstStyle/>
          <a:p>
            <a:r>
              <a:rPr lang="pt-BR" dirty="0"/>
              <a:t>Custo da Inteligência artificial</a:t>
            </a:r>
          </a:p>
        </p:txBody>
      </p:sp>
      <p:sp>
        <p:nvSpPr>
          <p:cNvPr id="6" name="Espaço Reservado para Texto 5">
            <a:extLst>
              <a:ext uri="{FF2B5EF4-FFF2-40B4-BE49-F238E27FC236}">
                <a16:creationId xmlns:a16="http://schemas.microsoft.com/office/drawing/2014/main" id="{6E56A9EB-6AB3-EE1D-52E6-0C965DC35FDD}"/>
              </a:ext>
            </a:extLst>
          </p:cNvPr>
          <p:cNvSpPr>
            <a:spLocks noGrp="1"/>
          </p:cNvSpPr>
          <p:nvPr>
            <p:ph type="body" idx="1"/>
          </p:nvPr>
        </p:nvSpPr>
        <p:spPr/>
        <p:txBody>
          <a:bodyPr/>
          <a:lstStyle/>
          <a:p>
            <a:endParaRPr lang="pt-BR"/>
          </a:p>
        </p:txBody>
      </p:sp>
      <p:sp>
        <p:nvSpPr>
          <p:cNvPr id="4" name="Espaço Reservado para Data 3">
            <a:extLst>
              <a:ext uri="{FF2B5EF4-FFF2-40B4-BE49-F238E27FC236}">
                <a16:creationId xmlns:a16="http://schemas.microsoft.com/office/drawing/2014/main" id="{AE9FA1BA-9A26-0868-C862-E4E1EFBF90DA}"/>
              </a:ext>
            </a:extLst>
          </p:cNvPr>
          <p:cNvSpPr>
            <a:spLocks noGrp="1"/>
          </p:cNvSpPr>
          <p:nvPr>
            <p:ph type="dt" sz="half" idx="10"/>
          </p:nvPr>
        </p:nvSpPr>
        <p:spPr/>
        <p:txBody>
          <a:bodyPr/>
          <a:lstStyle/>
          <a:p>
            <a:pPr rtl="0"/>
            <a:fld id="{D6866A0C-EEE8-4DE1-9ECF-51EC9C0B8BE2}" type="datetime1">
              <a:rPr lang="pt-BR" smtClean="0"/>
              <a:t>20/03/2024</a:t>
            </a:fld>
            <a:endParaRPr lang="en-US" dirty="0"/>
          </a:p>
        </p:txBody>
      </p:sp>
    </p:spTree>
    <p:extLst>
      <p:ext uri="{BB962C8B-B14F-4D97-AF65-F5344CB8AC3E}">
        <p14:creationId xmlns:p14="http://schemas.microsoft.com/office/powerpoint/2010/main" val="2935328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361A95-F682-E1BD-6D8F-3F1F676615F0}"/>
              </a:ext>
            </a:extLst>
          </p:cNvPr>
          <p:cNvSpPr>
            <a:spLocks noGrp="1"/>
          </p:cNvSpPr>
          <p:nvPr>
            <p:ph type="title"/>
          </p:nvPr>
        </p:nvSpPr>
        <p:spPr/>
        <p:txBody>
          <a:bodyPr/>
          <a:lstStyle/>
          <a:p>
            <a:r>
              <a:rPr lang="pt-BR" dirty="0"/>
              <a:t>O boom da IA pode usar uma quantidade chocante de eletricidade</a:t>
            </a:r>
          </a:p>
        </p:txBody>
      </p:sp>
      <p:pic>
        <p:nvPicPr>
          <p:cNvPr id="6" name="Espaço Reservado para Conteúdo 5">
            <a:extLst>
              <a:ext uri="{FF2B5EF4-FFF2-40B4-BE49-F238E27FC236}">
                <a16:creationId xmlns:a16="http://schemas.microsoft.com/office/drawing/2014/main" id="{D1CFCE75-0019-685D-E880-60544AC29EEC}"/>
              </a:ext>
            </a:extLst>
          </p:cNvPr>
          <p:cNvPicPr>
            <a:picLocks noGrp="1" noChangeAspect="1"/>
          </p:cNvPicPr>
          <p:nvPr>
            <p:ph idx="1"/>
          </p:nvPr>
        </p:nvPicPr>
        <p:blipFill>
          <a:blip r:embed="rId2"/>
          <a:stretch>
            <a:fillRect/>
          </a:stretch>
        </p:blipFill>
        <p:spPr>
          <a:xfrm>
            <a:off x="809825" y="2702489"/>
            <a:ext cx="5583271" cy="2909812"/>
          </a:xfrm>
        </p:spPr>
      </p:pic>
      <p:sp>
        <p:nvSpPr>
          <p:cNvPr id="4" name="Espaço Reservado para Data 3">
            <a:extLst>
              <a:ext uri="{FF2B5EF4-FFF2-40B4-BE49-F238E27FC236}">
                <a16:creationId xmlns:a16="http://schemas.microsoft.com/office/drawing/2014/main" id="{77640D5C-23C5-052E-0AE5-433CD7343373}"/>
              </a:ext>
            </a:extLst>
          </p:cNvPr>
          <p:cNvSpPr>
            <a:spLocks noGrp="1"/>
          </p:cNvSpPr>
          <p:nvPr>
            <p:ph type="dt" sz="half" idx="10"/>
          </p:nvPr>
        </p:nvSpPr>
        <p:spPr/>
        <p:txBody>
          <a:bodyPr/>
          <a:lstStyle/>
          <a:p>
            <a:pPr rtl="0"/>
            <a:fld id="{D6866A0C-EEE8-4DE1-9ECF-51EC9C0B8BE2}" type="datetime1">
              <a:rPr lang="pt-BR" smtClean="0"/>
              <a:t>20/03/2024</a:t>
            </a:fld>
            <a:endParaRPr lang="en-US" dirty="0"/>
          </a:p>
        </p:txBody>
      </p:sp>
      <p:sp>
        <p:nvSpPr>
          <p:cNvPr id="8" name="CaixaDeTexto 7">
            <a:extLst>
              <a:ext uri="{FF2B5EF4-FFF2-40B4-BE49-F238E27FC236}">
                <a16:creationId xmlns:a16="http://schemas.microsoft.com/office/drawing/2014/main" id="{8278CE79-31A2-E964-D4AE-01E198F75C35}"/>
              </a:ext>
            </a:extLst>
          </p:cNvPr>
          <p:cNvSpPr txBox="1"/>
          <p:nvPr/>
        </p:nvSpPr>
        <p:spPr>
          <a:xfrm>
            <a:off x="6567295" y="2699423"/>
            <a:ext cx="4922109" cy="3046988"/>
          </a:xfrm>
          <a:prstGeom prst="rect">
            <a:avLst/>
          </a:prstGeom>
          <a:noFill/>
        </p:spPr>
        <p:txBody>
          <a:bodyPr wrap="square">
            <a:spAutoFit/>
          </a:bodyPr>
          <a:lstStyle/>
          <a:p>
            <a:r>
              <a:rPr lang="pt-BR" sz="1600" dirty="0"/>
              <a:t>Cada interação online depende de uma estrutura de informações armazenadas em servidores remotos – e essas máquinas, empilhadas em centros de dados em todo o mundo, requerem muita energia. Em todo o mundo, os data centers representam atualmente cerca de 1 a 1,5 por cento do consumo global de eletricidade, de acordo com a Agência Internacional de Energia. E o boom mundial ainda explosivo da inteligência artificial poderá aumentar muito esse número – e rapidamente.</a:t>
            </a:r>
          </a:p>
          <a:p>
            <a:r>
              <a:rPr lang="pt-BR" sz="1600" dirty="0"/>
              <a:t>Fonte: </a:t>
            </a:r>
            <a:r>
              <a:rPr lang="en-US" sz="1600" b="1" dirty="0">
                <a:hlinkClick r:id="rId3"/>
              </a:rPr>
              <a:t>The AI Boom Could Use a Shocking Amount of Electricity</a:t>
            </a:r>
            <a:endParaRPr lang="pt-BR" sz="1600" dirty="0"/>
          </a:p>
        </p:txBody>
      </p:sp>
    </p:spTree>
    <p:extLst>
      <p:ext uri="{BB962C8B-B14F-4D97-AF65-F5344CB8AC3E}">
        <p14:creationId xmlns:p14="http://schemas.microsoft.com/office/powerpoint/2010/main" val="2639891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Data 3">
            <a:extLst>
              <a:ext uri="{FF2B5EF4-FFF2-40B4-BE49-F238E27FC236}">
                <a16:creationId xmlns:a16="http://schemas.microsoft.com/office/drawing/2014/main" id="{44C37113-D224-506B-D86F-9C70EF62145E}"/>
              </a:ext>
            </a:extLst>
          </p:cNvPr>
          <p:cNvSpPr>
            <a:spLocks noGrp="1"/>
          </p:cNvSpPr>
          <p:nvPr>
            <p:ph type="dt" sz="half" idx="10"/>
          </p:nvPr>
        </p:nvSpPr>
        <p:spPr/>
        <p:txBody>
          <a:bodyPr/>
          <a:lstStyle/>
          <a:p>
            <a:pPr rtl="0"/>
            <a:fld id="{D6866A0C-EEE8-4DE1-9ECF-51EC9C0B8BE2}" type="datetime1">
              <a:rPr lang="pt-BR" smtClean="0"/>
              <a:t>20/03/2024</a:t>
            </a:fld>
            <a:endParaRPr lang="en-US" dirty="0"/>
          </a:p>
        </p:txBody>
      </p:sp>
      <p:pic>
        <p:nvPicPr>
          <p:cNvPr id="6" name="Imagem 5">
            <a:extLst>
              <a:ext uri="{FF2B5EF4-FFF2-40B4-BE49-F238E27FC236}">
                <a16:creationId xmlns:a16="http://schemas.microsoft.com/office/drawing/2014/main" id="{118FBC34-5301-47B4-06B6-B6C30B9A6E88}"/>
              </a:ext>
            </a:extLst>
          </p:cNvPr>
          <p:cNvPicPr>
            <a:picLocks noChangeAspect="1"/>
          </p:cNvPicPr>
          <p:nvPr/>
        </p:nvPicPr>
        <p:blipFill>
          <a:blip r:embed="rId2"/>
          <a:stretch>
            <a:fillRect/>
          </a:stretch>
        </p:blipFill>
        <p:spPr>
          <a:xfrm>
            <a:off x="1644501" y="1007491"/>
            <a:ext cx="8806249" cy="4843018"/>
          </a:xfrm>
          <a:prstGeom prst="rect">
            <a:avLst/>
          </a:prstGeom>
        </p:spPr>
      </p:pic>
    </p:spTree>
    <p:extLst>
      <p:ext uri="{BB962C8B-B14F-4D97-AF65-F5344CB8AC3E}">
        <p14:creationId xmlns:p14="http://schemas.microsoft.com/office/powerpoint/2010/main" val="1458823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C65D6C51-4318-B4BD-57C7-AFCDA17A333B}"/>
              </a:ext>
            </a:extLst>
          </p:cNvPr>
          <p:cNvSpPr>
            <a:spLocks noGrp="1"/>
          </p:cNvSpPr>
          <p:nvPr>
            <p:ph type="title"/>
          </p:nvPr>
        </p:nvSpPr>
        <p:spPr/>
        <p:txBody>
          <a:bodyPr/>
          <a:lstStyle/>
          <a:p>
            <a:r>
              <a:rPr lang="pt-BR" dirty="0"/>
              <a:t>Preço mensal das ações da NVIDIA na bolsa de valores Nasdaq de janeiro de 2010 a agosto de 2023</a:t>
            </a:r>
          </a:p>
        </p:txBody>
      </p:sp>
      <p:sp>
        <p:nvSpPr>
          <p:cNvPr id="2" name="Espaço Reservado para Data 1">
            <a:extLst>
              <a:ext uri="{FF2B5EF4-FFF2-40B4-BE49-F238E27FC236}">
                <a16:creationId xmlns:a16="http://schemas.microsoft.com/office/drawing/2014/main" id="{1F3487A4-73DC-E294-6C1D-36E0A06735F5}"/>
              </a:ext>
            </a:extLst>
          </p:cNvPr>
          <p:cNvSpPr>
            <a:spLocks noGrp="1"/>
          </p:cNvSpPr>
          <p:nvPr>
            <p:ph type="dt" sz="half" idx="10"/>
          </p:nvPr>
        </p:nvSpPr>
        <p:spPr/>
        <p:txBody>
          <a:bodyPr/>
          <a:lstStyle/>
          <a:p>
            <a:pPr rtl="0"/>
            <a:fld id="{3422C804-0B7D-49A4-9AA4-17093ACFAE26}" type="datetime1">
              <a:rPr lang="pt-BR" smtClean="0"/>
              <a:t>20/03/2024</a:t>
            </a:fld>
            <a:endParaRPr lang="en-US" dirty="0"/>
          </a:p>
        </p:txBody>
      </p:sp>
      <p:sp>
        <p:nvSpPr>
          <p:cNvPr id="7" name="CaixaDeTexto 6">
            <a:extLst>
              <a:ext uri="{FF2B5EF4-FFF2-40B4-BE49-F238E27FC236}">
                <a16:creationId xmlns:a16="http://schemas.microsoft.com/office/drawing/2014/main" id="{C1DBB9E3-EB16-D121-2D97-BF509D18DAE1}"/>
              </a:ext>
            </a:extLst>
          </p:cNvPr>
          <p:cNvSpPr txBox="1"/>
          <p:nvPr/>
        </p:nvSpPr>
        <p:spPr>
          <a:xfrm>
            <a:off x="2637177" y="6423914"/>
            <a:ext cx="6391173" cy="276999"/>
          </a:xfrm>
          <a:prstGeom prst="rect">
            <a:avLst/>
          </a:prstGeom>
          <a:noFill/>
        </p:spPr>
        <p:txBody>
          <a:bodyPr wrap="none" rtlCol="0">
            <a:spAutoFit/>
          </a:bodyPr>
          <a:lstStyle/>
          <a:p>
            <a:r>
              <a:rPr lang="pt-BR" sz="1200" dirty="0"/>
              <a:t>Fonte: </a:t>
            </a:r>
            <a:r>
              <a:rPr lang="pt-BR" sz="1200" dirty="0">
                <a:hlinkClick r:id="rId2"/>
              </a:rPr>
              <a:t>https://www.statista.com/statistics/1331201/nvidia-share-price-development-monthly/</a:t>
            </a:r>
            <a:r>
              <a:rPr lang="pt-BR" sz="1200" dirty="0"/>
              <a:t> </a:t>
            </a:r>
          </a:p>
        </p:txBody>
      </p:sp>
      <p:pic>
        <p:nvPicPr>
          <p:cNvPr id="13" name="Espaço Reservado para Conteúdo 12">
            <a:extLst>
              <a:ext uri="{FF2B5EF4-FFF2-40B4-BE49-F238E27FC236}">
                <a16:creationId xmlns:a16="http://schemas.microsoft.com/office/drawing/2014/main" id="{B218FA74-8D46-745D-C5BB-B153D76C561F}"/>
              </a:ext>
            </a:extLst>
          </p:cNvPr>
          <p:cNvPicPr>
            <a:picLocks noGrp="1" noChangeAspect="1"/>
          </p:cNvPicPr>
          <p:nvPr>
            <p:ph idx="1"/>
          </p:nvPr>
        </p:nvPicPr>
        <p:blipFill>
          <a:blip r:embed="rId3"/>
          <a:stretch>
            <a:fillRect/>
          </a:stretch>
        </p:blipFill>
        <p:spPr>
          <a:xfrm>
            <a:off x="2592704" y="1949011"/>
            <a:ext cx="6872571" cy="4435143"/>
          </a:xfrm>
        </p:spPr>
      </p:pic>
    </p:spTree>
    <p:extLst>
      <p:ext uri="{BB962C8B-B14F-4D97-AF65-F5344CB8AC3E}">
        <p14:creationId xmlns:p14="http://schemas.microsoft.com/office/powerpoint/2010/main" val="155135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063F39E-3625-5F6F-F2DA-1E8A0808F407}"/>
              </a:ext>
            </a:extLst>
          </p:cNvPr>
          <p:cNvSpPr>
            <a:spLocks noGrp="1"/>
          </p:cNvSpPr>
          <p:nvPr>
            <p:ph type="title"/>
          </p:nvPr>
        </p:nvSpPr>
        <p:spPr/>
        <p:txBody>
          <a:bodyPr/>
          <a:lstStyle/>
          <a:p>
            <a:r>
              <a:rPr lang="pt-BR" dirty="0"/>
              <a:t>Custos para os usuários?</a:t>
            </a:r>
          </a:p>
        </p:txBody>
      </p:sp>
      <p:sp>
        <p:nvSpPr>
          <p:cNvPr id="4" name="Espaço Reservado para Conteúdo 3">
            <a:extLst>
              <a:ext uri="{FF2B5EF4-FFF2-40B4-BE49-F238E27FC236}">
                <a16:creationId xmlns:a16="http://schemas.microsoft.com/office/drawing/2014/main" id="{B05148A8-6FB8-9AD4-E4AD-A53E994CED1F}"/>
              </a:ext>
            </a:extLst>
          </p:cNvPr>
          <p:cNvSpPr>
            <a:spLocks noGrp="1"/>
          </p:cNvSpPr>
          <p:nvPr>
            <p:ph idx="1"/>
          </p:nvPr>
        </p:nvSpPr>
        <p:spPr/>
        <p:txBody>
          <a:bodyPr/>
          <a:lstStyle/>
          <a:p>
            <a:r>
              <a:rPr lang="pt-BR" dirty="0"/>
              <a:t>Atualmente, os custos para os usuários estão baixos</a:t>
            </a:r>
          </a:p>
          <a:p>
            <a:r>
              <a:rPr lang="pt-BR" dirty="0"/>
              <a:t>Mas ...</a:t>
            </a:r>
          </a:p>
        </p:txBody>
      </p:sp>
      <p:sp>
        <p:nvSpPr>
          <p:cNvPr id="2" name="Espaço Reservado para Data 1">
            <a:extLst>
              <a:ext uri="{FF2B5EF4-FFF2-40B4-BE49-F238E27FC236}">
                <a16:creationId xmlns:a16="http://schemas.microsoft.com/office/drawing/2014/main" id="{F08B5D46-5D45-99B6-9606-2416EE64884A}"/>
              </a:ext>
            </a:extLst>
          </p:cNvPr>
          <p:cNvSpPr>
            <a:spLocks noGrp="1"/>
          </p:cNvSpPr>
          <p:nvPr>
            <p:ph type="dt" sz="half" idx="10"/>
          </p:nvPr>
        </p:nvSpPr>
        <p:spPr/>
        <p:txBody>
          <a:bodyPr/>
          <a:lstStyle/>
          <a:p>
            <a:pPr rtl="0"/>
            <a:fld id="{3422C804-0B7D-49A4-9AA4-17093ACFAE26}" type="datetime1">
              <a:rPr lang="pt-BR" smtClean="0"/>
              <a:t>20/03/2024</a:t>
            </a:fld>
            <a:endParaRPr lang="en-US" dirty="0"/>
          </a:p>
        </p:txBody>
      </p:sp>
    </p:spTree>
    <p:extLst>
      <p:ext uri="{BB962C8B-B14F-4D97-AF65-F5344CB8AC3E}">
        <p14:creationId xmlns:p14="http://schemas.microsoft.com/office/powerpoint/2010/main" val="3270617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81162BA2-399C-F7D7-B79A-606F2C6F4278}"/>
              </a:ext>
            </a:extLst>
          </p:cNvPr>
          <p:cNvSpPr>
            <a:spLocks noGrp="1"/>
          </p:cNvSpPr>
          <p:nvPr>
            <p:ph type="title"/>
          </p:nvPr>
        </p:nvSpPr>
        <p:spPr/>
        <p:txBody>
          <a:bodyPr/>
          <a:lstStyle/>
          <a:p>
            <a:r>
              <a:rPr lang="pt-BR" dirty="0"/>
              <a:t>A IA vai tirar nossos trabalhos?</a:t>
            </a:r>
          </a:p>
        </p:txBody>
      </p:sp>
      <p:sp>
        <p:nvSpPr>
          <p:cNvPr id="6" name="Espaço Reservado para Texto 5">
            <a:extLst>
              <a:ext uri="{FF2B5EF4-FFF2-40B4-BE49-F238E27FC236}">
                <a16:creationId xmlns:a16="http://schemas.microsoft.com/office/drawing/2014/main" id="{74AD1B45-45B9-5DDB-BD70-40FF28C42508}"/>
              </a:ext>
            </a:extLst>
          </p:cNvPr>
          <p:cNvSpPr>
            <a:spLocks noGrp="1"/>
          </p:cNvSpPr>
          <p:nvPr>
            <p:ph type="body" idx="1"/>
          </p:nvPr>
        </p:nvSpPr>
        <p:spPr/>
        <p:txBody>
          <a:bodyPr/>
          <a:lstStyle/>
          <a:p>
            <a:endParaRPr lang="pt-BR"/>
          </a:p>
        </p:txBody>
      </p:sp>
      <p:sp>
        <p:nvSpPr>
          <p:cNvPr id="4" name="Espaço Reservado para Data 3">
            <a:extLst>
              <a:ext uri="{FF2B5EF4-FFF2-40B4-BE49-F238E27FC236}">
                <a16:creationId xmlns:a16="http://schemas.microsoft.com/office/drawing/2014/main" id="{C0BB0EDB-F012-C300-F9FE-F0FE477DB5E5}"/>
              </a:ext>
            </a:extLst>
          </p:cNvPr>
          <p:cNvSpPr>
            <a:spLocks noGrp="1"/>
          </p:cNvSpPr>
          <p:nvPr>
            <p:ph type="dt" sz="half" idx="10"/>
          </p:nvPr>
        </p:nvSpPr>
        <p:spPr/>
        <p:txBody>
          <a:bodyPr/>
          <a:lstStyle/>
          <a:p>
            <a:pPr rtl="0"/>
            <a:fld id="{D6866A0C-EEE8-4DE1-9ECF-51EC9C0B8BE2}" type="datetime1">
              <a:rPr lang="pt-BR" smtClean="0"/>
              <a:t>20/03/2024</a:t>
            </a:fld>
            <a:endParaRPr lang="en-US" dirty="0"/>
          </a:p>
        </p:txBody>
      </p:sp>
    </p:spTree>
    <p:extLst>
      <p:ext uri="{BB962C8B-B14F-4D97-AF65-F5344CB8AC3E}">
        <p14:creationId xmlns:p14="http://schemas.microsoft.com/office/powerpoint/2010/main" val="10875070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Data 3">
            <a:extLst>
              <a:ext uri="{FF2B5EF4-FFF2-40B4-BE49-F238E27FC236}">
                <a16:creationId xmlns:a16="http://schemas.microsoft.com/office/drawing/2014/main" id="{073E7071-637D-6F92-2E02-D5A107700235}"/>
              </a:ext>
            </a:extLst>
          </p:cNvPr>
          <p:cNvSpPr>
            <a:spLocks noGrp="1"/>
          </p:cNvSpPr>
          <p:nvPr>
            <p:ph type="dt" sz="half" idx="10"/>
          </p:nvPr>
        </p:nvSpPr>
        <p:spPr/>
        <p:txBody>
          <a:bodyPr/>
          <a:lstStyle/>
          <a:p>
            <a:pPr rtl="0"/>
            <a:fld id="{C9F9B11C-AD18-4A04-821E-C5366FCA14C8}" type="datetime1">
              <a:rPr lang="pt-BR" smtClean="0"/>
              <a:t>20/03/2024</a:t>
            </a:fld>
            <a:endParaRPr lang="en-US" dirty="0"/>
          </a:p>
        </p:txBody>
      </p:sp>
      <p:pic>
        <p:nvPicPr>
          <p:cNvPr id="6" name="Imagem 5">
            <a:extLst>
              <a:ext uri="{FF2B5EF4-FFF2-40B4-BE49-F238E27FC236}">
                <a16:creationId xmlns:a16="http://schemas.microsoft.com/office/drawing/2014/main" id="{9C7FB9B3-502D-7B1B-46CB-7EA5AFCA77D3}"/>
              </a:ext>
            </a:extLst>
          </p:cNvPr>
          <p:cNvPicPr>
            <a:picLocks noChangeAspect="1"/>
          </p:cNvPicPr>
          <p:nvPr/>
        </p:nvPicPr>
        <p:blipFill>
          <a:blip r:embed="rId2"/>
          <a:stretch>
            <a:fillRect/>
          </a:stretch>
        </p:blipFill>
        <p:spPr>
          <a:xfrm>
            <a:off x="2769369" y="942957"/>
            <a:ext cx="6653261" cy="4972086"/>
          </a:xfrm>
          <a:prstGeom prst="rect">
            <a:avLst/>
          </a:prstGeom>
        </p:spPr>
      </p:pic>
    </p:spTree>
    <p:extLst>
      <p:ext uri="{BB962C8B-B14F-4D97-AF65-F5344CB8AC3E}">
        <p14:creationId xmlns:p14="http://schemas.microsoft.com/office/powerpoint/2010/main" val="58653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12C9D5-72EA-6E78-E12A-104592386CD0}"/>
              </a:ext>
            </a:extLst>
          </p:cNvPr>
          <p:cNvSpPr>
            <a:spLocks noGrp="1"/>
          </p:cNvSpPr>
          <p:nvPr>
            <p:ph type="title"/>
          </p:nvPr>
        </p:nvSpPr>
        <p:spPr/>
        <p:txBody>
          <a:bodyPr/>
          <a:lstStyle/>
          <a:p>
            <a:r>
              <a:rPr lang="pt-BR" dirty="0"/>
              <a:t>IA na Biblioteconomia</a:t>
            </a:r>
          </a:p>
        </p:txBody>
      </p:sp>
      <p:sp>
        <p:nvSpPr>
          <p:cNvPr id="3" name="Espaço Reservado para Texto 2">
            <a:extLst>
              <a:ext uri="{FF2B5EF4-FFF2-40B4-BE49-F238E27FC236}">
                <a16:creationId xmlns:a16="http://schemas.microsoft.com/office/drawing/2014/main" id="{7296FCB3-39A6-54B8-832B-6FE006F1E095}"/>
              </a:ext>
            </a:extLst>
          </p:cNvPr>
          <p:cNvSpPr>
            <a:spLocks noGrp="1"/>
          </p:cNvSpPr>
          <p:nvPr>
            <p:ph type="body" idx="1"/>
          </p:nvPr>
        </p:nvSpPr>
        <p:spPr/>
        <p:txBody>
          <a:bodyPr/>
          <a:lstStyle/>
          <a:p>
            <a:endParaRPr lang="pt-BR"/>
          </a:p>
        </p:txBody>
      </p:sp>
      <p:sp>
        <p:nvSpPr>
          <p:cNvPr id="4" name="Espaço Reservado para Data 3">
            <a:extLst>
              <a:ext uri="{FF2B5EF4-FFF2-40B4-BE49-F238E27FC236}">
                <a16:creationId xmlns:a16="http://schemas.microsoft.com/office/drawing/2014/main" id="{021B42BD-A154-56CD-4B89-CEFCDBEB93CE}"/>
              </a:ext>
            </a:extLst>
          </p:cNvPr>
          <p:cNvSpPr>
            <a:spLocks noGrp="1"/>
          </p:cNvSpPr>
          <p:nvPr>
            <p:ph type="dt" sz="half" idx="10"/>
          </p:nvPr>
        </p:nvSpPr>
        <p:spPr/>
        <p:txBody>
          <a:bodyPr/>
          <a:lstStyle/>
          <a:p>
            <a:pPr rtl="0"/>
            <a:fld id="{C9F9B11C-AD18-4A04-821E-C5366FCA14C8}" type="datetime1">
              <a:rPr lang="pt-BR" smtClean="0"/>
              <a:t>20/03/2024</a:t>
            </a:fld>
            <a:endParaRPr lang="en-US" dirty="0"/>
          </a:p>
        </p:txBody>
      </p:sp>
    </p:spTree>
    <p:extLst>
      <p:ext uri="{BB962C8B-B14F-4D97-AF65-F5344CB8AC3E}">
        <p14:creationId xmlns:p14="http://schemas.microsoft.com/office/powerpoint/2010/main" val="2467247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0D1F9B-DDC3-D6B1-A5C3-BA5A11EB9EC3}"/>
              </a:ext>
            </a:extLst>
          </p:cNvPr>
          <p:cNvSpPr>
            <a:spLocks noGrp="1"/>
          </p:cNvSpPr>
          <p:nvPr>
            <p:ph type="title"/>
          </p:nvPr>
        </p:nvSpPr>
        <p:spPr/>
        <p:txBody>
          <a:bodyPr/>
          <a:lstStyle/>
          <a:p>
            <a:r>
              <a:rPr lang="pt-BR" dirty="0"/>
              <a:t>IA está na nossa vida a muito tempo</a:t>
            </a:r>
          </a:p>
        </p:txBody>
      </p:sp>
      <p:pic>
        <p:nvPicPr>
          <p:cNvPr id="6" name="Espaço Reservado para Conteúdo 5">
            <a:extLst>
              <a:ext uri="{FF2B5EF4-FFF2-40B4-BE49-F238E27FC236}">
                <a16:creationId xmlns:a16="http://schemas.microsoft.com/office/drawing/2014/main" id="{DAA2E9F0-6E3A-693D-3104-76585F2B1CA0}"/>
              </a:ext>
            </a:extLst>
          </p:cNvPr>
          <p:cNvPicPr>
            <a:picLocks noGrp="1" noChangeAspect="1"/>
          </p:cNvPicPr>
          <p:nvPr>
            <p:ph idx="1"/>
          </p:nvPr>
        </p:nvPicPr>
        <p:blipFill>
          <a:blip r:embed="rId2"/>
          <a:stretch>
            <a:fillRect/>
          </a:stretch>
        </p:blipFill>
        <p:spPr>
          <a:xfrm>
            <a:off x="450886" y="2481107"/>
            <a:ext cx="2367633" cy="1590097"/>
          </a:xfrm>
        </p:spPr>
      </p:pic>
      <p:sp>
        <p:nvSpPr>
          <p:cNvPr id="4" name="Espaço Reservado para Data 3">
            <a:extLst>
              <a:ext uri="{FF2B5EF4-FFF2-40B4-BE49-F238E27FC236}">
                <a16:creationId xmlns:a16="http://schemas.microsoft.com/office/drawing/2014/main" id="{B35ACEAD-583D-090D-CA5B-0E27F2197E60}"/>
              </a:ext>
            </a:extLst>
          </p:cNvPr>
          <p:cNvSpPr>
            <a:spLocks noGrp="1"/>
          </p:cNvSpPr>
          <p:nvPr>
            <p:ph type="dt" sz="half" idx="10"/>
          </p:nvPr>
        </p:nvSpPr>
        <p:spPr/>
        <p:txBody>
          <a:bodyPr/>
          <a:lstStyle/>
          <a:p>
            <a:pPr rtl="0"/>
            <a:fld id="{D6866A0C-EEE8-4DE1-9ECF-51EC9C0B8BE2}" type="datetime1">
              <a:rPr lang="pt-BR" smtClean="0"/>
              <a:t>20/03/2024</a:t>
            </a:fld>
            <a:endParaRPr lang="en-US" dirty="0"/>
          </a:p>
        </p:txBody>
      </p:sp>
      <p:pic>
        <p:nvPicPr>
          <p:cNvPr id="8" name="Imagem 7">
            <a:extLst>
              <a:ext uri="{FF2B5EF4-FFF2-40B4-BE49-F238E27FC236}">
                <a16:creationId xmlns:a16="http://schemas.microsoft.com/office/drawing/2014/main" id="{8FAF1C3F-62D0-C21F-4700-7E6F4C436996}"/>
              </a:ext>
            </a:extLst>
          </p:cNvPr>
          <p:cNvPicPr>
            <a:picLocks noChangeAspect="1"/>
          </p:cNvPicPr>
          <p:nvPr/>
        </p:nvPicPr>
        <p:blipFill>
          <a:blip r:embed="rId3"/>
          <a:stretch>
            <a:fillRect/>
          </a:stretch>
        </p:blipFill>
        <p:spPr>
          <a:xfrm>
            <a:off x="8989774" y="2633304"/>
            <a:ext cx="2621034" cy="1093195"/>
          </a:xfrm>
          <a:prstGeom prst="rect">
            <a:avLst/>
          </a:prstGeom>
        </p:spPr>
      </p:pic>
      <p:pic>
        <p:nvPicPr>
          <p:cNvPr id="10" name="Imagem 9">
            <a:extLst>
              <a:ext uri="{FF2B5EF4-FFF2-40B4-BE49-F238E27FC236}">
                <a16:creationId xmlns:a16="http://schemas.microsoft.com/office/drawing/2014/main" id="{45FC4EC1-5E78-30B8-3A47-81AD9B810B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3374" y="2882484"/>
            <a:ext cx="1445252" cy="1188720"/>
          </a:xfrm>
          <a:prstGeom prst="rect">
            <a:avLst/>
          </a:prstGeom>
        </p:spPr>
      </p:pic>
      <p:pic>
        <p:nvPicPr>
          <p:cNvPr id="12" name="Gráfico 11">
            <a:extLst>
              <a:ext uri="{FF2B5EF4-FFF2-40B4-BE49-F238E27FC236}">
                <a16:creationId xmlns:a16="http://schemas.microsoft.com/office/drawing/2014/main" id="{89FE6B32-FF0D-21AD-47EA-E4D162D5EDB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59688" y="4454876"/>
            <a:ext cx="1531079" cy="1531079"/>
          </a:xfrm>
          <a:prstGeom prst="rect">
            <a:avLst/>
          </a:prstGeom>
        </p:spPr>
      </p:pic>
      <p:pic>
        <p:nvPicPr>
          <p:cNvPr id="14" name="Imagem 13">
            <a:extLst>
              <a:ext uri="{FF2B5EF4-FFF2-40B4-BE49-F238E27FC236}">
                <a16:creationId xmlns:a16="http://schemas.microsoft.com/office/drawing/2014/main" id="{AC5F5486-BE37-CC43-CBE5-E52FA5BE5C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51074" y="4333003"/>
            <a:ext cx="1610070" cy="1610070"/>
          </a:xfrm>
          <a:prstGeom prst="rect">
            <a:avLst/>
          </a:prstGeom>
        </p:spPr>
      </p:pic>
    </p:spTree>
    <p:extLst>
      <p:ext uri="{BB962C8B-B14F-4D97-AF65-F5344CB8AC3E}">
        <p14:creationId xmlns:p14="http://schemas.microsoft.com/office/powerpoint/2010/main" val="2129840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B53345-65C0-159C-1DAC-47EFCDF1B7C5}"/>
              </a:ext>
            </a:extLst>
          </p:cNvPr>
          <p:cNvSpPr>
            <a:spLocks noGrp="1"/>
          </p:cNvSpPr>
          <p:nvPr>
            <p:ph type="title"/>
          </p:nvPr>
        </p:nvSpPr>
        <p:spPr/>
        <p:txBody>
          <a:bodyPr/>
          <a:lstStyle/>
          <a:p>
            <a:r>
              <a:rPr lang="pt-BR" dirty="0"/>
              <a:t>Integridade acadêmica</a:t>
            </a:r>
          </a:p>
        </p:txBody>
      </p:sp>
      <p:sp>
        <p:nvSpPr>
          <p:cNvPr id="3" name="Espaço Reservado para Conteúdo 2">
            <a:extLst>
              <a:ext uri="{FF2B5EF4-FFF2-40B4-BE49-F238E27FC236}">
                <a16:creationId xmlns:a16="http://schemas.microsoft.com/office/drawing/2014/main" id="{5ECB0AD0-6F6A-B03D-DE48-39E19DD243A3}"/>
              </a:ext>
            </a:extLst>
          </p:cNvPr>
          <p:cNvSpPr>
            <a:spLocks noGrp="1"/>
          </p:cNvSpPr>
          <p:nvPr>
            <p:ph type="body" idx="1"/>
          </p:nvPr>
        </p:nvSpPr>
        <p:spPr/>
        <p:txBody>
          <a:bodyPr/>
          <a:lstStyle/>
          <a:p>
            <a:endParaRPr lang="pt-BR" dirty="0"/>
          </a:p>
        </p:txBody>
      </p:sp>
      <p:sp>
        <p:nvSpPr>
          <p:cNvPr id="4" name="Espaço Reservado para Data 3">
            <a:extLst>
              <a:ext uri="{FF2B5EF4-FFF2-40B4-BE49-F238E27FC236}">
                <a16:creationId xmlns:a16="http://schemas.microsoft.com/office/drawing/2014/main" id="{4BBA8BDE-2DC6-2E62-3974-AD8D8DA3A1BB}"/>
              </a:ext>
            </a:extLst>
          </p:cNvPr>
          <p:cNvSpPr>
            <a:spLocks noGrp="1"/>
          </p:cNvSpPr>
          <p:nvPr>
            <p:ph type="dt" sz="half" idx="10"/>
          </p:nvPr>
        </p:nvSpPr>
        <p:spPr/>
        <p:txBody>
          <a:bodyPr/>
          <a:lstStyle/>
          <a:p>
            <a:pPr rtl="0"/>
            <a:fld id="{D6866A0C-EEE8-4DE1-9ECF-51EC9C0B8BE2}" type="datetime1">
              <a:rPr lang="pt-BR" smtClean="0"/>
              <a:t>20/03/2024</a:t>
            </a:fld>
            <a:endParaRPr lang="en-US" dirty="0"/>
          </a:p>
        </p:txBody>
      </p:sp>
    </p:spTree>
    <p:extLst>
      <p:ext uri="{BB962C8B-B14F-4D97-AF65-F5344CB8AC3E}">
        <p14:creationId xmlns:p14="http://schemas.microsoft.com/office/powerpoint/2010/main" val="25427554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267B36-79FD-EF5C-B614-49B64898279B}"/>
              </a:ext>
            </a:extLst>
          </p:cNvPr>
          <p:cNvSpPr>
            <a:spLocks noGrp="1"/>
          </p:cNvSpPr>
          <p:nvPr>
            <p:ph type="title"/>
          </p:nvPr>
        </p:nvSpPr>
        <p:spPr/>
        <p:txBody>
          <a:bodyPr/>
          <a:lstStyle/>
          <a:p>
            <a:r>
              <a:rPr lang="pt-BR" dirty="0"/>
              <a:t>Os detectores de IA funcionam?</a:t>
            </a:r>
          </a:p>
        </p:txBody>
      </p:sp>
      <p:pic>
        <p:nvPicPr>
          <p:cNvPr id="6" name="Espaço Reservado para Conteúdo 5">
            <a:extLst>
              <a:ext uri="{FF2B5EF4-FFF2-40B4-BE49-F238E27FC236}">
                <a16:creationId xmlns:a16="http://schemas.microsoft.com/office/drawing/2014/main" id="{8116CDDB-0951-4864-7284-48CE35295284}"/>
              </a:ext>
            </a:extLst>
          </p:cNvPr>
          <p:cNvPicPr>
            <a:picLocks noGrp="1" noChangeAspect="1"/>
          </p:cNvPicPr>
          <p:nvPr>
            <p:ph idx="1"/>
          </p:nvPr>
        </p:nvPicPr>
        <p:blipFill>
          <a:blip r:embed="rId2"/>
          <a:stretch>
            <a:fillRect/>
          </a:stretch>
        </p:blipFill>
        <p:spPr>
          <a:xfrm>
            <a:off x="4712917" y="4813687"/>
            <a:ext cx="5176608" cy="1152686"/>
          </a:xfrm>
        </p:spPr>
      </p:pic>
      <p:sp>
        <p:nvSpPr>
          <p:cNvPr id="4" name="Espaço Reservado para Data 3">
            <a:extLst>
              <a:ext uri="{FF2B5EF4-FFF2-40B4-BE49-F238E27FC236}">
                <a16:creationId xmlns:a16="http://schemas.microsoft.com/office/drawing/2014/main" id="{60E9542E-461A-600C-88E3-169692E67EAF}"/>
              </a:ext>
            </a:extLst>
          </p:cNvPr>
          <p:cNvSpPr>
            <a:spLocks noGrp="1"/>
          </p:cNvSpPr>
          <p:nvPr>
            <p:ph type="dt" sz="half" idx="10"/>
          </p:nvPr>
        </p:nvSpPr>
        <p:spPr/>
        <p:txBody>
          <a:bodyPr/>
          <a:lstStyle/>
          <a:p>
            <a:pPr rtl="0"/>
            <a:fld id="{D6866A0C-EEE8-4DE1-9ECF-51EC9C0B8BE2}" type="datetime1">
              <a:rPr lang="pt-BR" smtClean="0"/>
              <a:t>20/03/2024</a:t>
            </a:fld>
            <a:endParaRPr lang="en-US" dirty="0"/>
          </a:p>
        </p:txBody>
      </p:sp>
      <p:sp>
        <p:nvSpPr>
          <p:cNvPr id="8" name="CaixaDeTexto 7">
            <a:extLst>
              <a:ext uri="{FF2B5EF4-FFF2-40B4-BE49-F238E27FC236}">
                <a16:creationId xmlns:a16="http://schemas.microsoft.com/office/drawing/2014/main" id="{E289E92F-B303-B59E-22BB-53161492F855}"/>
              </a:ext>
            </a:extLst>
          </p:cNvPr>
          <p:cNvSpPr txBox="1"/>
          <p:nvPr/>
        </p:nvSpPr>
        <p:spPr>
          <a:xfrm>
            <a:off x="2842054" y="2183138"/>
            <a:ext cx="6096000" cy="2585323"/>
          </a:xfrm>
          <a:prstGeom prst="rect">
            <a:avLst/>
          </a:prstGeom>
          <a:noFill/>
        </p:spPr>
        <p:txBody>
          <a:bodyPr wrap="square">
            <a:spAutoFit/>
          </a:bodyPr>
          <a:lstStyle/>
          <a:p>
            <a:r>
              <a:rPr lang="pt-BR" dirty="0"/>
              <a:t>Em suma, não, não em nossa experiência. Nossa pesquisa sobre detectores não mostrou que eles fossem suficientemente confiáveis, uma vez que os educadores poderiam estar fazendo julgamentos sobre os alunos com consequências potencialmente duradouras. Embora outros desenvolvedores tenham lançado ferramentas de detecção, não podemos comentar sobre sua utilidade.</a:t>
            </a:r>
          </a:p>
          <a:p>
            <a:r>
              <a:rPr lang="pt-BR" dirty="0"/>
              <a:t>Fonte: </a:t>
            </a:r>
            <a:r>
              <a:rPr lang="en-US" dirty="0">
                <a:hlinkClick r:id="rId3"/>
              </a:rPr>
              <a:t>How can educators respond to students presenting AI-generated content as their own?</a:t>
            </a:r>
            <a:endParaRPr lang="pt-BR" dirty="0"/>
          </a:p>
        </p:txBody>
      </p:sp>
    </p:spTree>
    <p:extLst>
      <p:ext uri="{BB962C8B-B14F-4D97-AF65-F5344CB8AC3E}">
        <p14:creationId xmlns:p14="http://schemas.microsoft.com/office/powerpoint/2010/main" val="22345780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1EAC89-EA68-98C4-83C2-C21B11BB99B3}"/>
              </a:ext>
            </a:extLst>
          </p:cNvPr>
          <p:cNvSpPr>
            <a:spLocks noGrp="1"/>
          </p:cNvSpPr>
          <p:nvPr>
            <p:ph type="title"/>
          </p:nvPr>
        </p:nvSpPr>
        <p:spPr/>
        <p:txBody>
          <a:bodyPr/>
          <a:lstStyle/>
          <a:p>
            <a:r>
              <a:rPr lang="pt-BR" dirty="0"/>
              <a:t>Textos gerados por IA em revistas científicas Importantes</a:t>
            </a:r>
          </a:p>
        </p:txBody>
      </p:sp>
      <p:sp>
        <p:nvSpPr>
          <p:cNvPr id="4" name="Espaço Reservado para Data 3">
            <a:extLst>
              <a:ext uri="{FF2B5EF4-FFF2-40B4-BE49-F238E27FC236}">
                <a16:creationId xmlns:a16="http://schemas.microsoft.com/office/drawing/2014/main" id="{18B14F49-AF8F-49D7-5439-578954E75B43}"/>
              </a:ext>
            </a:extLst>
          </p:cNvPr>
          <p:cNvSpPr>
            <a:spLocks noGrp="1"/>
          </p:cNvSpPr>
          <p:nvPr>
            <p:ph type="dt" sz="half" idx="10"/>
          </p:nvPr>
        </p:nvSpPr>
        <p:spPr/>
        <p:txBody>
          <a:bodyPr/>
          <a:lstStyle/>
          <a:p>
            <a:pPr rtl="0"/>
            <a:fld id="{D6866A0C-EEE8-4DE1-9ECF-51EC9C0B8BE2}" type="datetime1">
              <a:rPr lang="pt-BR" smtClean="0"/>
              <a:t>20/03/2024</a:t>
            </a:fld>
            <a:endParaRPr lang="en-US" dirty="0"/>
          </a:p>
        </p:txBody>
      </p:sp>
      <p:pic>
        <p:nvPicPr>
          <p:cNvPr id="6" name="Imagem 5">
            <a:hlinkClick r:id="rId2"/>
            <a:extLst>
              <a:ext uri="{FF2B5EF4-FFF2-40B4-BE49-F238E27FC236}">
                <a16:creationId xmlns:a16="http://schemas.microsoft.com/office/drawing/2014/main" id="{F99214C7-3F8F-C826-06C0-863D9D0E8D7B}"/>
              </a:ext>
            </a:extLst>
          </p:cNvPr>
          <p:cNvPicPr>
            <a:picLocks noChangeAspect="1"/>
          </p:cNvPicPr>
          <p:nvPr/>
        </p:nvPicPr>
        <p:blipFill>
          <a:blip r:embed="rId3"/>
          <a:stretch>
            <a:fillRect/>
          </a:stretch>
        </p:blipFill>
        <p:spPr>
          <a:xfrm>
            <a:off x="1124893" y="2294238"/>
            <a:ext cx="3585857" cy="4220210"/>
          </a:xfrm>
          <a:prstGeom prst="rect">
            <a:avLst/>
          </a:prstGeom>
        </p:spPr>
      </p:pic>
      <p:pic>
        <p:nvPicPr>
          <p:cNvPr id="8" name="Imagem 7">
            <a:hlinkClick r:id="rId4"/>
            <a:extLst>
              <a:ext uri="{FF2B5EF4-FFF2-40B4-BE49-F238E27FC236}">
                <a16:creationId xmlns:a16="http://schemas.microsoft.com/office/drawing/2014/main" id="{9C3CB023-D04D-5BB1-6E23-B8F15D6007CA}"/>
              </a:ext>
            </a:extLst>
          </p:cNvPr>
          <p:cNvPicPr>
            <a:picLocks noChangeAspect="1"/>
          </p:cNvPicPr>
          <p:nvPr/>
        </p:nvPicPr>
        <p:blipFill>
          <a:blip r:embed="rId5"/>
          <a:stretch>
            <a:fillRect/>
          </a:stretch>
        </p:blipFill>
        <p:spPr>
          <a:xfrm>
            <a:off x="6063048" y="2214602"/>
            <a:ext cx="3722286" cy="4220210"/>
          </a:xfrm>
          <a:prstGeom prst="rect">
            <a:avLst/>
          </a:prstGeom>
        </p:spPr>
      </p:pic>
    </p:spTree>
    <p:extLst>
      <p:ext uri="{BB962C8B-B14F-4D97-AF65-F5344CB8AC3E}">
        <p14:creationId xmlns:p14="http://schemas.microsoft.com/office/powerpoint/2010/main" val="1741334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DFC4EF3C-3EB0-AF22-98F8-3523A7640512}"/>
              </a:ext>
            </a:extLst>
          </p:cNvPr>
          <p:cNvSpPr>
            <a:spLocks noGrp="1"/>
          </p:cNvSpPr>
          <p:nvPr>
            <p:ph type="title"/>
          </p:nvPr>
        </p:nvSpPr>
        <p:spPr/>
        <p:txBody>
          <a:bodyPr/>
          <a:lstStyle/>
          <a:p>
            <a:r>
              <a:rPr lang="pt-BR" dirty="0"/>
              <a:t>Como fica a autoria?</a:t>
            </a:r>
          </a:p>
        </p:txBody>
      </p:sp>
      <p:sp>
        <p:nvSpPr>
          <p:cNvPr id="9" name="Espaço Reservado para Conteúdo 8">
            <a:extLst>
              <a:ext uri="{FF2B5EF4-FFF2-40B4-BE49-F238E27FC236}">
                <a16:creationId xmlns:a16="http://schemas.microsoft.com/office/drawing/2014/main" id="{4A0DCFDE-FEE3-166D-1409-6B88DFC59C06}"/>
              </a:ext>
            </a:extLst>
          </p:cNvPr>
          <p:cNvSpPr>
            <a:spLocks noGrp="1"/>
          </p:cNvSpPr>
          <p:nvPr>
            <p:ph idx="1"/>
          </p:nvPr>
        </p:nvSpPr>
        <p:spPr/>
        <p:txBody>
          <a:bodyPr/>
          <a:lstStyle/>
          <a:p>
            <a:endParaRPr lang="pt-BR"/>
          </a:p>
        </p:txBody>
      </p:sp>
      <p:sp>
        <p:nvSpPr>
          <p:cNvPr id="4" name="Espaço Reservado para Data 3">
            <a:extLst>
              <a:ext uri="{FF2B5EF4-FFF2-40B4-BE49-F238E27FC236}">
                <a16:creationId xmlns:a16="http://schemas.microsoft.com/office/drawing/2014/main" id="{40C6E0D1-A77B-EB89-92CE-8AE5128B9DC2}"/>
              </a:ext>
            </a:extLst>
          </p:cNvPr>
          <p:cNvSpPr>
            <a:spLocks noGrp="1"/>
          </p:cNvSpPr>
          <p:nvPr>
            <p:ph type="dt" sz="half" idx="10"/>
          </p:nvPr>
        </p:nvSpPr>
        <p:spPr/>
        <p:txBody>
          <a:bodyPr/>
          <a:lstStyle/>
          <a:p>
            <a:pPr rtl="0"/>
            <a:fld id="{D6866A0C-EEE8-4DE1-9ECF-51EC9C0B8BE2}" type="datetime1">
              <a:rPr lang="pt-BR" smtClean="0"/>
              <a:t>20/03/2024</a:t>
            </a:fld>
            <a:endParaRPr lang="en-US" dirty="0"/>
          </a:p>
        </p:txBody>
      </p:sp>
    </p:spTree>
    <p:extLst>
      <p:ext uri="{BB962C8B-B14F-4D97-AF65-F5344CB8AC3E}">
        <p14:creationId xmlns:p14="http://schemas.microsoft.com/office/powerpoint/2010/main" val="30735153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C9F83D-FB46-B203-10E4-C14CDD53567C}"/>
              </a:ext>
            </a:extLst>
          </p:cNvPr>
          <p:cNvSpPr>
            <a:spLocks noGrp="1"/>
          </p:cNvSpPr>
          <p:nvPr>
            <p:ph type="title"/>
          </p:nvPr>
        </p:nvSpPr>
        <p:spPr/>
        <p:txBody>
          <a:bodyPr/>
          <a:lstStyle/>
          <a:p>
            <a:r>
              <a:rPr lang="pt-BR" dirty="0"/>
              <a:t>Orientação para uso em melhoria de trabalhos acadêmicos</a:t>
            </a:r>
          </a:p>
        </p:txBody>
      </p:sp>
      <p:sp>
        <p:nvSpPr>
          <p:cNvPr id="6" name="Espaço Reservado para Conteúdo 5">
            <a:extLst>
              <a:ext uri="{FF2B5EF4-FFF2-40B4-BE49-F238E27FC236}">
                <a16:creationId xmlns:a16="http://schemas.microsoft.com/office/drawing/2014/main" id="{BBB79EC0-4E6D-7A2F-098F-8E1A66584E12}"/>
              </a:ext>
            </a:extLst>
          </p:cNvPr>
          <p:cNvSpPr>
            <a:spLocks noGrp="1"/>
          </p:cNvSpPr>
          <p:nvPr>
            <p:ph idx="1"/>
          </p:nvPr>
        </p:nvSpPr>
        <p:spPr/>
        <p:txBody>
          <a:bodyPr/>
          <a:lstStyle/>
          <a:p>
            <a:r>
              <a:rPr lang="pt-BR" dirty="0"/>
              <a:t>Boas práticas:</a:t>
            </a:r>
          </a:p>
          <a:p>
            <a:pPr lvl="1"/>
            <a:r>
              <a:rPr lang="pt-BR" dirty="0"/>
              <a:t>Criar resumos</a:t>
            </a:r>
          </a:p>
          <a:p>
            <a:pPr lvl="1"/>
            <a:r>
              <a:rPr lang="pt-BR" dirty="0"/>
              <a:t>Usar modelos iniciais</a:t>
            </a:r>
          </a:p>
          <a:p>
            <a:r>
              <a:rPr lang="pt-BR" dirty="0"/>
              <a:t>Práticas ruins:</a:t>
            </a:r>
          </a:p>
          <a:p>
            <a:pPr lvl="1"/>
            <a:r>
              <a:rPr lang="pt-BR" dirty="0"/>
              <a:t>Uso para levantamento bibliográfico</a:t>
            </a:r>
          </a:p>
          <a:p>
            <a:pPr lvl="1"/>
            <a:r>
              <a:rPr lang="pt-BR" dirty="0"/>
              <a:t>Uso em qualquer momento da metodologia científica</a:t>
            </a:r>
          </a:p>
        </p:txBody>
      </p:sp>
      <p:sp>
        <p:nvSpPr>
          <p:cNvPr id="5" name="Espaço Reservado para Data 4">
            <a:extLst>
              <a:ext uri="{FF2B5EF4-FFF2-40B4-BE49-F238E27FC236}">
                <a16:creationId xmlns:a16="http://schemas.microsoft.com/office/drawing/2014/main" id="{FBA0BACA-D738-61D1-587E-22E247315881}"/>
              </a:ext>
            </a:extLst>
          </p:cNvPr>
          <p:cNvSpPr>
            <a:spLocks noGrp="1"/>
          </p:cNvSpPr>
          <p:nvPr>
            <p:ph type="dt" sz="half" idx="10"/>
          </p:nvPr>
        </p:nvSpPr>
        <p:spPr/>
        <p:txBody>
          <a:bodyPr/>
          <a:lstStyle/>
          <a:p>
            <a:pPr rtl="0"/>
            <a:fld id="{B34586AC-0217-4567-B29B-23EE9A9222A5}" type="datetime1">
              <a:rPr lang="pt-BR" smtClean="0"/>
              <a:t>20/03/2024</a:t>
            </a:fld>
            <a:endParaRPr lang="en-US" dirty="0"/>
          </a:p>
        </p:txBody>
      </p:sp>
    </p:spTree>
    <p:extLst>
      <p:ext uri="{BB962C8B-B14F-4D97-AF65-F5344CB8AC3E}">
        <p14:creationId xmlns:p14="http://schemas.microsoft.com/office/powerpoint/2010/main" val="22226477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08733499-C0C1-F3E7-D3E5-68D15D6C0C49}"/>
              </a:ext>
            </a:extLst>
          </p:cNvPr>
          <p:cNvSpPr>
            <a:spLocks noGrp="1"/>
          </p:cNvSpPr>
          <p:nvPr>
            <p:ph type="title"/>
          </p:nvPr>
        </p:nvSpPr>
        <p:spPr/>
        <p:txBody>
          <a:bodyPr/>
          <a:lstStyle/>
          <a:p>
            <a:r>
              <a:rPr lang="pt-BR" dirty="0"/>
              <a:t>Literacia em IA</a:t>
            </a:r>
          </a:p>
        </p:txBody>
      </p:sp>
      <p:sp>
        <p:nvSpPr>
          <p:cNvPr id="6" name="Espaço Reservado para Texto 5">
            <a:extLst>
              <a:ext uri="{FF2B5EF4-FFF2-40B4-BE49-F238E27FC236}">
                <a16:creationId xmlns:a16="http://schemas.microsoft.com/office/drawing/2014/main" id="{66E6B50D-5A3A-04CF-16A4-486DBD7D0D1B}"/>
              </a:ext>
            </a:extLst>
          </p:cNvPr>
          <p:cNvSpPr>
            <a:spLocks noGrp="1"/>
          </p:cNvSpPr>
          <p:nvPr>
            <p:ph type="body" idx="1"/>
          </p:nvPr>
        </p:nvSpPr>
        <p:spPr/>
        <p:txBody>
          <a:bodyPr/>
          <a:lstStyle/>
          <a:p>
            <a:endParaRPr lang="pt-BR"/>
          </a:p>
        </p:txBody>
      </p:sp>
      <p:sp>
        <p:nvSpPr>
          <p:cNvPr id="4" name="Espaço Reservado para Data 3">
            <a:extLst>
              <a:ext uri="{FF2B5EF4-FFF2-40B4-BE49-F238E27FC236}">
                <a16:creationId xmlns:a16="http://schemas.microsoft.com/office/drawing/2014/main" id="{0D767935-B825-965C-2279-2EC5B59944A3}"/>
              </a:ext>
            </a:extLst>
          </p:cNvPr>
          <p:cNvSpPr>
            <a:spLocks noGrp="1"/>
          </p:cNvSpPr>
          <p:nvPr>
            <p:ph type="dt" sz="half" idx="10"/>
          </p:nvPr>
        </p:nvSpPr>
        <p:spPr/>
        <p:txBody>
          <a:bodyPr/>
          <a:lstStyle/>
          <a:p>
            <a:pPr rtl="0"/>
            <a:fld id="{D6866A0C-EEE8-4DE1-9ECF-51EC9C0B8BE2}" type="datetime1">
              <a:rPr lang="pt-BR" smtClean="0"/>
              <a:t>20/03/2024</a:t>
            </a:fld>
            <a:endParaRPr lang="en-US" dirty="0"/>
          </a:p>
        </p:txBody>
      </p:sp>
    </p:spTree>
    <p:extLst>
      <p:ext uri="{BB962C8B-B14F-4D97-AF65-F5344CB8AC3E}">
        <p14:creationId xmlns:p14="http://schemas.microsoft.com/office/powerpoint/2010/main" val="3338334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3BAD89-7338-D453-08CD-8033AE1466AA}"/>
              </a:ext>
            </a:extLst>
          </p:cNvPr>
          <p:cNvSpPr>
            <a:spLocks noGrp="1"/>
          </p:cNvSpPr>
          <p:nvPr>
            <p:ph type="title"/>
          </p:nvPr>
        </p:nvSpPr>
        <p:spPr/>
        <p:txBody>
          <a:bodyPr/>
          <a:lstStyle/>
          <a:p>
            <a:r>
              <a:rPr lang="pt-BR" b="1" dirty="0"/>
              <a:t>90% do conteúdo online será gerado por I.A.</a:t>
            </a:r>
            <a:br>
              <a:rPr lang="pt-BR" b="1" dirty="0"/>
            </a:br>
            <a:endParaRPr lang="pt-BR" dirty="0"/>
          </a:p>
        </p:txBody>
      </p:sp>
      <p:sp>
        <p:nvSpPr>
          <p:cNvPr id="5" name="Espaço Reservado para Conteúdo 4">
            <a:extLst>
              <a:ext uri="{FF2B5EF4-FFF2-40B4-BE49-F238E27FC236}">
                <a16:creationId xmlns:a16="http://schemas.microsoft.com/office/drawing/2014/main" id="{C5D20C71-ECAF-34FD-A1CF-62F6E36CBCC0}"/>
              </a:ext>
            </a:extLst>
          </p:cNvPr>
          <p:cNvSpPr>
            <a:spLocks noGrp="1"/>
          </p:cNvSpPr>
          <p:nvPr>
            <p:ph sz="half" idx="1"/>
          </p:nvPr>
        </p:nvSpPr>
        <p:spPr/>
        <p:txBody>
          <a:bodyPr/>
          <a:lstStyle/>
          <a:p>
            <a:r>
              <a:rPr lang="pt-BR" dirty="0"/>
              <a:t>“Diante da evolução na área de Inteligência Artificial (IA), estima-se que </a:t>
            </a:r>
            <a:r>
              <a:rPr lang="pt-BR" b="1" dirty="0"/>
              <a:t>90% do conteúdo online poderá ser gerado por IA até 2025</a:t>
            </a:r>
            <a:r>
              <a:rPr lang="pt-BR" dirty="0"/>
              <a:t>, de acordo com a </a:t>
            </a:r>
            <a:r>
              <a:rPr lang="pt-BR" dirty="0" err="1"/>
              <a:t>Europol</a:t>
            </a:r>
            <a:r>
              <a:rPr lang="pt-BR" dirty="0"/>
              <a:t>.”</a:t>
            </a:r>
          </a:p>
          <a:p>
            <a:r>
              <a:rPr lang="pt-BR" dirty="0"/>
              <a:t>Fonte: </a:t>
            </a:r>
            <a:r>
              <a:rPr lang="pt-BR" b="1" dirty="0">
                <a:hlinkClick r:id="rId2"/>
              </a:rPr>
              <a:t>Tecnologia: 90% do conteúdo online poderá ser gerado por IA até 2025</a:t>
            </a:r>
            <a:r>
              <a:rPr lang="pt-BR" dirty="0">
                <a:hlinkClick r:id="rId2"/>
              </a:rPr>
              <a:t> </a:t>
            </a:r>
            <a:endParaRPr lang="pt-BR" dirty="0"/>
          </a:p>
        </p:txBody>
      </p:sp>
      <p:pic>
        <p:nvPicPr>
          <p:cNvPr id="8" name="Espaço Reservado para Conteúdo 7">
            <a:extLst>
              <a:ext uri="{FF2B5EF4-FFF2-40B4-BE49-F238E27FC236}">
                <a16:creationId xmlns:a16="http://schemas.microsoft.com/office/drawing/2014/main" id="{E525B58A-3E67-ACF7-2AAC-41E08C727C7D}"/>
              </a:ext>
            </a:extLst>
          </p:cNvPr>
          <p:cNvPicPr>
            <a:picLocks noGrp="1" noChangeAspect="1"/>
          </p:cNvPicPr>
          <p:nvPr>
            <p:ph sz="half" idx="2"/>
          </p:nvPr>
        </p:nvPicPr>
        <p:blipFill>
          <a:blip r:embed="rId3"/>
          <a:stretch>
            <a:fillRect/>
          </a:stretch>
        </p:blipFill>
        <p:spPr>
          <a:xfrm>
            <a:off x="7742791" y="2227263"/>
            <a:ext cx="2542068" cy="3633787"/>
          </a:xfrm>
        </p:spPr>
      </p:pic>
      <p:sp>
        <p:nvSpPr>
          <p:cNvPr id="4" name="Espaço Reservado para Data 3">
            <a:extLst>
              <a:ext uri="{FF2B5EF4-FFF2-40B4-BE49-F238E27FC236}">
                <a16:creationId xmlns:a16="http://schemas.microsoft.com/office/drawing/2014/main" id="{FA7D7FA6-1839-95A0-493B-B6C96946A7A2}"/>
              </a:ext>
            </a:extLst>
          </p:cNvPr>
          <p:cNvSpPr>
            <a:spLocks noGrp="1"/>
          </p:cNvSpPr>
          <p:nvPr>
            <p:ph type="dt" sz="half" idx="10"/>
          </p:nvPr>
        </p:nvSpPr>
        <p:spPr/>
        <p:txBody>
          <a:bodyPr/>
          <a:lstStyle/>
          <a:p>
            <a:pPr rtl="0"/>
            <a:fld id="{D6866A0C-EEE8-4DE1-9ECF-51EC9C0B8BE2}" type="datetime1">
              <a:rPr lang="pt-BR" smtClean="0"/>
              <a:t>20/03/2024</a:t>
            </a:fld>
            <a:endParaRPr lang="en-US" dirty="0"/>
          </a:p>
        </p:txBody>
      </p:sp>
    </p:spTree>
    <p:extLst>
      <p:ext uri="{BB962C8B-B14F-4D97-AF65-F5344CB8AC3E}">
        <p14:creationId xmlns:p14="http://schemas.microsoft.com/office/powerpoint/2010/main" val="40750161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D0F51B15-B618-2C82-2174-228CA120C971}"/>
              </a:ext>
            </a:extLst>
          </p:cNvPr>
          <p:cNvSpPr>
            <a:spLocks noGrp="1"/>
          </p:cNvSpPr>
          <p:nvPr>
            <p:ph type="title"/>
          </p:nvPr>
        </p:nvSpPr>
        <p:spPr/>
        <p:txBody>
          <a:bodyPr/>
          <a:lstStyle/>
          <a:p>
            <a:r>
              <a:rPr lang="pt-BR" dirty="0"/>
              <a:t>Combate a Fake News</a:t>
            </a:r>
          </a:p>
        </p:txBody>
      </p:sp>
      <p:sp>
        <p:nvSpPr>
          <p:cNvPr id="6" name="Espaço Reservado para Conteúdo 5">
            <a:extLst>
              <a:ext uri="{FF2B5EF4-FFF2-40B4-BE49-F238E27FC236}">
                <a16:creationId xmlns:a16="http://schemas.microsoft.com/office/drawing/2014/main" id="{06AD1408-D20F-1DAB-D0FA-B707D684F443}"/>
              </a:ext>
            </a:extLst>
          </p:cNvPr>
          <p:cNvSpPr>
            <a:spLocks noGrp="1"/>
          </p:cNvSpPr>
          <p:nvPr>
            <p:ph idx="1"/>
          </p:nvPr>
        </p:nvSpPr>
        <p:spPr/>
        <p:txBody>
          <a:bodyPr/>
          <a:lstStyle/>
          <a:p>
            <a:r>
              <a:rPr lang="pt-BR" dirty="0" err="1"/>
              <a:t>Bots</a:t>
            </a:r>
            <a:r>
              <a:rPr lang="pt-BR" dirty="0"/>
              <a:t> gerando conteúdo falso já são a maior parte do que é produzido de conteúdo na Internet</a:t>
            </a:r>
          </a:p>
          <a:p>
            <a:r>
              <a:rPr lang="pt-BR" dirty="0"/>
              <a:t>Imagens e vídeos gerados por Inteligência Artificial</a:t>
            </a:r>
          </a:p>
        </p:txBody>
      </p:sp>
      <p:sp>
        <p:nvSpPr>
          <p:cNvPr id="4" name="Espaço Reservado para Data 3">
            <a:extLst>
              <a:ext uri="{FF2B5EF4-FFF2-40B4-BE49-F238E27FC236}">
                <a16:creationId xmlns:a16="http://schemas.microsoft.com/office/drawing/2014/main" id="{04C8AF99-E2A7-AF73-3F15-73EB03EC9540}"/>
              </a:ext>
            </a:extLst>
          </p:cNvPr>
          <p:cNvSpPr>
            <a:spLocks noGrp="1"/>
          </p:cNvSpPr>
          <p:nvPr>
            <p:ph type="dt" sz="half" idx="10"/>
          </p:nvPr>
        </p:nvSpPr>
        <p:spPr/>
        <p:txBody>
          <a:bodyPr/>
          <a:lstStyle/>
          <a:p>
            <a:pPr rtl="0"/>
            <a:fld id="{C9F9B11C-AD18-4A04-821E-C5366FCA14C8}" type="datetime1">
              <a:rPr lang="pt-BR" smtClean="0"/>
              <a:t>20/03/2024</a:t>
            </a:fld>
            <a:endParaRPr lang="en-US" dirty="0"/>
          </a:p>
        </p:txBody>
      </p:sp>
    </p:spTree>
    <p:extLst>
      <p:ext uri="{BB962C8B-B14F-4D97-AF65-F5344CB8AC3E}">
        <p14:creationId xmlns:p14="http://schemas.microsoft.com/office/powerpoint/2010/main" val="39119261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08733499-C0C1-F3E7-D3E5-68D15D6C0C49}"/>
              </a:ext>
            </a:extLst>
          </p:cNvPr>
          <p:cNvSpPr>
            <a:spLocks noGrp="1"/>
          </p:cNvSpPr>
          <p:nvPr>
            <p:ph type="title"/>
          </p:nvPr>
        </p:nvSpPr>
        <p:spPr/>
        <p:txBody>
          <a:bodyPr/>
          <a:lstStyle/>
          <a:p>
            <a:r>
              <a:rPr lang="pt-BR" dirty="0"/>
              <a:t>IA em bibliotecas</a:t>
            </a:r>
          </a:p>
        </p:txBody>
      </p:sp>
      <p:sp>
        <p:nvSpPr>
          <p:cNvPr id="6" name="Espaço Reservado para Texto 5">
            <a:extLst>
              <a:ext uri="{FF2B5EF4-FFF2-40B4-BE49-F238E27FC236}">
                <a16:creationId xmlns:a16="http://schemas.microsoft.com/office/drawing/2014/main" id="{66E6B50D-5A3A-04CF-16A4-486DBD7D0D1B}"/>
              </a:ext>
            </a:extLst>
          </p:cNvPr>
          <p:cNvSpPr>
            <a:spLocks noGrp="1"/>
          </p:cNvSpPr>
          <p:nvPr>
            <p:ph type="body" idx="1"/>
          </p:nvPr>
        </p:nvSpPr>
        <p:spPr/>
        <p:txBody>
          <a:bodyPr/>
          <a:lstStyle/>
          <a:p>
            <a:endParaRPr lang="pt-BR"/>
          </a:p>
        </p:txBody>
      </p:sp>
      <p:sp>
        <p:nvSpPr>
          <p:cNvPr id="4" name="Espaço Reservado para Data 3">
            <a:extLst>
              <a:ext uri="{FF2B5EF4-FFF2-40B4-BE49-F238E27FC236}">
                <a16:creationId xmlns:a16="http://schemas.microsoft.com/office/drawing/2014/main" id="{0D767935-B825-965C-2279-2EC5B59944A3}"/>
              </a:ext>
            </a:extLst>
          </p:cNvPr>
          <p:cNvSpPr>
            <a:spLocks noGrp="1"/>
          </p:cNvSpPr>
          <p:nvPr>
            <p:ph type="dt" sz="half" idx="10"/>
          </p:nvPr>
        </p:nvSpPr>
        <p:spPr/>
        <p:txBody>
          <a:bodyPr/>
          <a:lstStyle/>
          <a:p>
            <a:pPr rtl="0"/>
            <a:fld id="{D6866A0C-EEE8-4DE1-9ECF-51EC9C0B8BE2}" type="datetime1">
              <a:rPr lang="pt-BR" smtClean="0"/>
              <a:t>20/03/2024</a:t>
            </a:fld>
            <a:endParaRPr lang="en-US" dirty="0"/>
          </a:p>
        </p:txBody>
      </p:sp>
    </p:spTree>
    <p:extLst>
      <p:ext uri="{BB962C8B-B14F-4D97-AF65-F5344CB8AC3E}">
        <p14:creationId xmlns:p14="http://schemas.microsoft.com/office/powerpoint/2010/main" val="6473862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96F148-8900-10D9-E2E0-3A73FC77F7CE}"/>
              </a:ext>
            </a:extLst>
          </p:cNvPr>
          <p:cNvSpPr>
            <a:spLocks noGrp="1"/>
          </p:cNvSpPr>
          <p:nvPr>
            <p:ph type="title"/>
          </p:nvPr>
        </p:nvSpPr>
        <p:spPr/>
        <p:txBody>
          <a:bodyPr/>
          <a:lstStyle/>
          <a:p>
            <a:r>
              <a:rPr lang="pt-BR" dirty="0"/>
              <a:t>American </a:t>
            </a:r>
            <a:r>
              <a:rPr lang="pt-BR" dirty="0" err="1"/>
              <a:t>Libraries</a:t>
            </a:r>
            <a:r>
              <a:rPr lang="pt-BR" dirty="0"/>
              <a:t>: World </a:t>
            </a:r>
            <a:r>
              <a:rPr lang="pt-BR" dirty="0" err="1"/>
              <a:t>of</a:t>
            </a:r>
            <a:r>
              <a:rPr lang="pt-BR" dirty="0"/>
              <a:t> AI</a:t>
            </a:r>
          </a:p>
        </p:txBody>
      </p:sp>
      <p:pic>
        <p:nvPicPr>
          <p:cNvPr id="6" name="Espaço Reservado para Conteúdo 5">
            <a:hlinkClick r:id="rId2"/>
            <a:extLst>
              <a:ext uri="{FF2B5EF4-FFF2-40B4-BE49-F238E27FC236}">
                <a16:creationId xmlns:a16="http://schemas.microsoft.com/office/drawing/2014/main" id="{C7549BEA-530D-C851-E1C9-C64B8FAF9986}"/>
              </a:ext>
            </a:extLst>
          </p:cNvPr>
          <p:cNvPicPr>
            <a:picLocks noGrp="1" noChangeAspect="1"/>
          </p:cNvPicPr>
          <p:nvPr>
            <p:ph idx="1"/>
          </p:nvPr>
        </p:nvPicPr>
        <p:blipFill>
          <a:blip r:embed="rId3"/>
          <a:stretch>
            <a:fillRect/>
          </a:stretch>
        </p:blipFill>
        <p:spPr>
          <a:xfrm>
            <a:off x="3020967" y="2146034"/>
            <a:ext cx="6150066" cy="4009810"/>
          </a:xfrm>
        </p:spPr>
      </p:pic>
      <p:sp>
        <p:nvSpPr>
          <p:cNvPr id="4" name="Espaço Reservado para Data 3">
            <a:extLst>
              <a:ext uri="{FF2B5EF4-FFF2-40B4-BE49-F238E27FC236}">
                <a16:creationId xmlns:a16="http://schemas.microsoft.com/office/drawing/2014/main" id="{7FB22CA8-1016-36BF-3827-7AB1615DA8AB}"/>
              </a:ext>
            </a:extLst>
          </p:cNvPr>
          <p:cNvSpPr>
            <a:spLocks noGrp="1"/>
          </p:cNvSpPr>
          <p:nvPr>
            <p:ph type="dt" sz="half" idx="10"/>
          </p:nvPr>
        </p:nvSpPr>
        <p:spPr/>
        <p:txBody>
          <a:bodyPr/>
          <a:lstStyle/>
          <a:p>
            <a:pPr rtl="0"/>
            <a:fld id="{D6866A0C-EEE8-4DE1-9ECF-51EC9C0B8BE2}" type="datetime1">
              <a:rPr lang="pt-BR" smtClean="0"/>
              <a:t>20/03/2024</a:t>
            </a:fld>
            <a:endParaRPr lang="en-US" dirty="0"/>
          </a:p>
        </p:txBody>
      </p:sp>
      <p:sp>
        <p:nvSpPr>
          <p:cNvPr id="7" name="CaixaDeTexto 6">
            <a:extLst>
              <a:ext uri="{FF2B5EF4-FFF2-40B4-BE49-F238E27FC236}">
                <a16:creationId xmlns:a16="http://schemas.microsoft.com/office/drawing/2014/main" id="{87E8D400-4746-3F9E-C01D-C7AC9DA53417}"/>
              </a:ext>
            </a:extLst>
          </p:cNvPr>
          <p:cNvSpPr txBox="1"/>
          <p:nvPr/>
        </p:nvSpPr>
        <p:spPr>
          <a:xfrm>
            <a:off x="1437502" y="6301832"/>
            <a:ext cx="7429341" cy="369332"/>
          </a:xfrm>
          <a:prstGeom prst="rect">
            <a:avLst/>
          </a:prstGeom>
          <a:noFill/>
        </p:spPr>
        <p:txBody>
          <a:bodyPr wrap="none" rtlCol="0">
            <a:spAutoFit/>
          </a:bodyPr>
          <a:lstStyle/>
          <a:p>
            <a:r>
              <a:rPr lang="pt-BR" dirty="0"/>
              <a:t>Link: </a:t>
            </a:r>
            <a:r>
              <a:rPr lang="pt-BR" dirty="0">
                <a:hlinkClick r:id="rId2"/>
              </a:rPr>
              <a:t>https://americanlibrariesmagazine.org/2024/03/01/the-world-of-ai/</a:t>
            </a:r>
            <a:r>
              <a:rPr lang="pt-BR" dirty="0"/>
              <a:t> </a:t>
            </a:r>
          </a:p>
        </p:txBody>
      </p:sp>
    </p:spTree>
    <p:extLst>
      <p:ext uri="{BB962C8B-B14F-4D97-AF65-F5344CB8AC3E}">
        <p14:creationId xmlns:p14="http://schemas.microsoft.com/office/powerpoint/2010/main" val="3958646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DE558423-C7A8-D6B0-EA2D-6F3F28018F3A}"/>
              </a:ext>
            </a:extLst>
          </p:cNvPr>
          <p:cNvSpPr>
            <a:spLocks noGrp="1"/>
          </p:cNvSpPr>
          <p:nvPr>
            <p:ph type="title"/>
          </p:nvPr>
        </p:nvSpPr>
        <p:spPr/>
        <p:txBody>
          <a:bodyPr/>
          <a:lstStyle/>
          <a:p>
            <a:r>
              <a:rPr lang="pt-BR" dirty="0"/>
              <a:t>IA nas nossas mãos</a:t>
            </a:r>
          </a:p>
        </p:txBody>
      </p:sp>
      <p:sp>
        <p:nvSpPr>
          <p:cNvPr id="6" name="Espaço Reservado para Texto 5">
            <a:extLst>
              <a:ext uri="{FF2B5EF4-FFF2-40B4-BE49-F238E27FC236}">
                <a16:creationId xmlns:a16="http://schemas.microsoft.com/office/drawing/2014/main" id="{F617233D-D31E-A365-4375-AE653CA031BA}"/>
              </a:ext>
            </a:extLst>
          </p:cNvPr>
          <p:cNvSpPr>
            <a:spLocks noGrp="1"/>
          </p:cNvSpPr>
          <p:nvPr>
            <p:ph type="body" idx="1"/>
          </p:nvPr>
        </p:nvSpPr>
        <p:spPr/>
        <p:txBody>
          <a:bodyPr/>
          <a:lstStyle/>
          <a:p>
            <a:endParaRPr lang="pt-BR"/>
          </a:p>
        </p:txBody>
      </p:sp>
      <p:sp>
        <p:nvSpPr>
          <p:cNvPr id="4" name="Espaço Reservado para Data 3">
            <a:extLst>
              <a:ext uri="{FF2B5EF4-FFF2-40B4-BE49-F238E27FC236}">
                <a16:creationId xmlns:a16="http://schemas.microsoft.com/office/drawing/2014/main" id="{6F59B693-92F3-5F9D-ADE6-B05690E00BA3}"/>
              </a:ext>
            </a:extLst>
          </p:cNvPr>
          <p:cNvSpPr>
            <a:spLocks noGrp="1"/>
          </p:cNvSpPr>
          <p:nvPr>
            <p:ph type="dt" sz="half" idx="10"/>
          </p:nvPr>
        </p:nvSpPr>
        <p:spPr/>
        <p:txBody>
          <a:bodyPr/>
          <a:lstStyle/>
          <a:p>
            <a:pPr rtl="0"/>
            <a:fld id="{D6866A0C-EEE8-4DE1-9ECF-51EC9C0B8BE2}" type="datetime1">
              <a:rPr lang="pt-BR" smtClean="0"/>
              <a:t>20/03/2024</a:t>
            </a:fld>
            <a:endParaRPr lang="en-US" dirty="0"/>
          </a:p>
        </p:txBody>
      </p:sp>
    </p:spTree>
    <p:extLst>
      <p:ext uri="{BB962C8B-B14F-4D97-AF65-F5344CB8AC3E}">
        <p14:creationId xmlns:p14="http://schemas.microsoft.com/office/powerpoint/2010/main" val="32377368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61905F-8F38-F733-DE86-AFBC0D52708E}"/>
              </a:ext>
            </a:extLst>
          </p:cNvPr>
          <p:cNvSpPr>
            <a:spLocks noGrp="1"/>
          </p:cNvSpPr>
          <p:nvPr>
            <p:ph type="title"/>
          </p:nvPr>
        </p:nvSpPr>
        <p:spPr/>
        <p:txBody>
          <a:bodyPr>
            <a:normAutofit/>
          </a:bodyPr>
          <a:lstStyle/>
          <a:p>
            <a:r>
              <a:rPr lang="pt-BR" dirty="0" err="1"/>
              <a:t>LibGuide</a:t>
            </a:r>
            <a:r>
              <a:rPr lang="pt-BR" dirty="0"/>
              <a:t>: </a:t>
            </a:r>
            <a:r>
              <a:rPr lang="pt-BR" b="1" dirty="0" err="1"/>
              <a:t>Student</a:t>
            </a:r>
            <a:r>
              <a:rPr lang="pt-BR" b="1" dirty="0"/>
              <a:t> </a:t>
            </a:r>
            <a:r>
              <a:rPr lang="pt-BR" b="1" dirty="0" err="1"/>
              <a:t>Guide</a:t>
            </a:r>
            <a:r>
              <a:rPr lang="pt-BR" b="1" dirty="0"/>
              <a:t> </a:t>
            </a:r>
            <a:r>
              <a:rPr lang="pt-BR" b="1" dirty="0" err="1"/>
              <a:t>to</a:t>
            </a:r>
            <a:r>
              <a:rPr lang="pt-BR" b="1" dirty="0"/>
              <a:t> ChatGPT</a:t>
            </a:r>
            <a:br>
              <a:rPr lang="pt-BR" b="1" dirty="0"/>
            </a:br>
            <a:endParaRPr lang="pt-BR" dirty="0"/>
          </a:p>
        </p:txBody>
      </p:sp>
      <p:pic>
        <p:nvPicPr>
          <p:cNvPr id="6" name="Espaço Reservado para Conteúdo 5">
            <a:extLst>
              <a:ext uri="{FF2B5EF4-FFF2-40B4-BE49-F238E27FC236}">
                <a16:creationId xmlns:a16="http://schemas.microsoft.com/office/drawing/2014/main" id="{8C8B1DD9-6F02-F45B-954D-5B1672BC005D}"/>
              </a:ext>
            </a:extLst>
          </p:cNvPr>
          <p:cNvPicPr>
            <a:picLocks noGrp="1" noChangeAspect="1"/>
          </p:cNvPicPr>
          <p:nvPr>
            <p:ph idx="1"/>
          </p:nvPr>
        </p:nvPicPr>
        <p:blipFill>
          <a:blip r:embed="rId2"/>
          <a:stretch>
            <a:fillRect/>
          </a:stretch>
        </p:blipFill>
        <p:spPr>
          <a:xfrm>
            <a:off x="2313803" y="2341563"/>
            <a:ext cx="7564393" cy="3633787"/>
          </a:xfrm>
        </p:spPr>
      </p:pic>
      <p:sp>
        <p:nvSpPr>
          <p:cNvPr id="4" name="Espaço Reservado para Data 3">
            <a:extLst>
              <a:ext uri="{FF2B5EF4-FFF2-40B4-BE49-F238E27FC236}">
                <a16:creationId xmlns:a16="http://schemas.microsoft.com/office/drawing/2014/main" id="{37D5EEFA-EE44-16F1-A0AF-9CFF680CD3C4}"/>
              </a:ext>
            </a:extLst>
          </p:cNvPr>
          <p:cNvSpPr>
            <a:spLocks noGrp="1"/>
          </p:cNvSpPr>
          <p:nvPr>
            <p:ph type="dt" sz="half" idx="10"/>
          </p:nvPr>
        </p:nvSpPr>
        <p:spPr/>
        <p:txBody>
          <a:bodyPr/>
          <a:lstStyle/>
          <a:p>
            <a:pPr rtl="0"/>
            <a:fld id="{D6866A0C-EEE8-4DE1-9ECF-51EC9C0B8BE2}" type="datetime1">
              <a:rPr lang="pt-BR" smtClean="0"/>
              <a:t>20/03/2024</a:t>
            </a:fld>
            <a:endParaRPr lang="en-US" dirty="0"/>
          </a:p>
        </p:txBody>
      </p:sp>
      <p:sp>
        <p:nvSpPr>
          <p:cNvPr id="7" name="CaixaDeTexto 6">
            <a:extLst>
              <a:ext uri="{FF2B5EF4-FFF2-40B4-BE49-F238E27FC236}">
                <a16:creationId xmlns:a16="http://schemas.microsoft.com/office/drawing/2014/main" id="{7C057E7B-9F4E-1460-D5AA-65D79DD249FA}"/>
              </a:ext>
            </a:extLst>
          </p:cNvPr>
          <p:cNvSpPr txBox="1"/>
          <p:nvPr/>
        </p:nvSpPr>
        <p:spPr>
          <a:xfrm>
            <a:off x="2825578" y="6155844"/>
            <a:ext cx="6047425" cy="369332"/>
          </a:xfrm>
          <a:prstGeom prst="rect">
            <a:avLst/>
          </a:prstGeom>
          <a:noFill/>
        </p:spPr>
        <p:txBody>
          <a:bodyPr wrap="none" rtlCol="0">
            <a:spAutoFit/>
          </a:bodyPr>
          <a:lstStyle/>
          <a:p>
            <a:r>
              <a:rPr lang="pt-BR" dirty="0"/>
              <a:t>Link: </a:t>
            </a:r>
            <a:r>
              <a:rPr lang="pt-BR" dirty="0">
                <a:hlinkClick r:id="rId3"/>
              </a:rPr>
              <a:t>https://libguides.library.arizona.edu/students-chatgpt/</a:t>
            </a:r>
            <a:endParaRPr lang="pt-BR" dirty="0"/>
          </a:p>
        </p:txBody>
      </p:sp>
    </p:spTree>
    <p:extLst>
      <p:ext uri="{BB962C8B-B14F-4D97-AF65-F5344CB8AC3E}">
        <p14:creationId xmlns:p14="http://schemas.microsoft.com/office/powerpoint/2010/main" val="25646767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2BBF1E-74E7-A723-EA92-18D5ED748282}"/>
              </a:ext>
            </a:extLst>
          </p:cNvPr>
          <p:cNvSpPr>
            <a:spLocks noGrp="1"/>
          </p:cNvSpPr>
          <p:nvPr>
            <p:ph type="title"/>
          </p:nvPr>
        </p:nvSpPr>
        <p:spPr/>
        <p:txBody>
          <a:bodyPr/>
          <a:lstStyle/>
          <a:p>
            <a:r>
              <a:rPr lang="pt-BR" dirty="0" err="1"/>
              <a:t>LibGuide</a:t>
            </a:r>
            <a:r>
              <a:rPr lang="pt-BR" dirty="0"/>
              <a:t>: </a:t>
            </a:r>
            <a:r>
              <a:rPr lang="en-US" b="1" dirty="0"/>
              <a:t>AI Literacy in the Age of ChatGPT</a:t>
            </a:r>
            <a:endParaRPr lang="pt-BR" dirty="0"/>
          </a:p>
        </p:txBody>
      </p:sp>
      <p:pic>
        <p:nvPicPr>
          <p:cNvPr id="8" name="Espaço Reservado para Conteúdo 7">
            <a:extLst>
              <a:ext uri="{FF2B5EF4-FFF2-40B4-BE49-F238E27FC236}">
                <a16:creationId xmlns:a16="http://schemas.microsoft.com/office/drawing/2014/main" id="{02730182-0755-042B-2D02-6EC89617B774}"/>
              </a:ext>
            </a:extLst>
          </p:cNvPr>
          <p:cNvPicPr>
            <a:picLocks noGrp="1" noChangeAspect="1"/>
          </p:cNvPicPr>
          <p:nvPr>
            <p:ph idx="1"/>
          </p:nvPr>
        </p:nvPicPr>
        <p:blipFill>
          <a:blip r:embed="rId2"/>
          <a:stretch>
            <a:fillRect/>
          </a:stretch>
        </p:blipFill>
        <p:spPr>
          <a:xfrm>
            <a:off x="2198928" y="2341563"/>
            <a:ext cx="7794144" cy="3633787"/>
          </a:xfrm>
        </p:spPr>
      </p:pic>
      <p:sp>
        <p:nvSpPr>
          <p:cNvPr id="4" name="Espaço Reservado para Data 3">
            <a:extLst>
              <a:ext uri="{FF2B5EF4-FFF2-40B4-BE49-F238E27FC236}">
                <a16:creationId xmlns:a16="http://schemas.microsoft.com/office/drawing/2014/main" id="{2D354369-6BC1-BEBA-B914-939A0EDDDDD3}"/>
              </a:ext>
            </a:extLst>
          </p:cNvPr>
          <p:cNvSpPr>
            <a:spLocks noGrp="1"/>
          </p:cNvSpPr>
          <p:nvPr>
            <p:ph type="dt" sz="half" idx="10"/>
          </p:nvPr>
        </p:nvSpPr>
        <p:spPr/>
        <p:txBody>
          <a:bodyPr/>
          <a:lstStyle/>
          <a:p>
            <a:pPr rtl="0"/>
            <a:fld id="{D6866A0C-EEE8-4DE1-9ECF-51EC9C0B8BE2}" type="datetime1">
              <a:rPr lang="pt-BR" smtClean="0"/>
              <a:t>20/03/2024</a:t>
            </a:fld>
            <a:endParaRPr lang="en-US" dirty="0"/>
          </a:p>
        </p:txBody>
      </p:sp>
      <p:sp>
        <p:nvSpPr>
          <p:cNvPr id="9" name="CaixaDeTexto 8">
            <a:extLst>
              <a:ext uri="{FF2B5EF4-FFF2-40B4-BE49-F238E27FC236}">
                <a16:creationId xmlns:a16="http://schemas.microsoft.com/office/drawing/2014/main" id="{6B5B3C93-C85E-733A-B47B-18603339F3E0}"/>
              </a:ext>
            </a:extLst>
          </p:cNvPr>
          <p:cNvSpPr txBox="1"/>
          <p:nvPr/>
        </p:nvSpPr>
        <p:spPr>
          <a:xfrm>
            <a:off x="2269525" y="6239248"/>
            <a:ext cx="7367723" cy="369332"/>
          </a:xfrm>
          <a:prstGeom prst="rect">
            <a:avLst/>
          </a:prstGeom>
          <a:noFill/>
        </p:spPr>
        <p:txBody>
          <a:bodyPr wrap="none" rtlCol="0">
            <a:spAutoFit/>
          </a:bodyPr>
          <a:lstStyle/>
          <a:p>
            <a:r>
              <a:rPr lang="pt-BR" dirty="0"/>
              <a:t>Link: </a:t>
            </a:r>
            <a:r>
              <a:rPr lang="pt-BR" dirty="0">
                <a:hlinkClick r:id="rId3"/>
              </a:rPr>
              <a:t>https://libguides.library.arizona.edu/ai-literacy-instructors/copyright</a:t>
            </a:r>
            <a:r>
              <a:rPr lang="pt-BR" dirty="0"/>
              <a:t> </a:t>
            </a:r>
          </a:p>
        </p:txBody>
      </p:sp>
    </p:spTree>
    <p:extLst>
      <p:ext uri="{BB962C8B-B14F-4D97-AF65-F5344CB8AC3E}">
        <p14:creationId xmlns:p14="http://schemas.microsoft.com/office/powerpoint/2010/main" val="24841194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5106DF-C901-2E86-EB58-90CF624EB8DD}"/>
              </a:ext>
            </a:extLst>
          </p:cNvPr>
          <p:cNvSpPr>
            <a:spLocks noGrp="1"/>
          </p:cNvSpPr>
          <p:nvPr>
            <p:ph type="title"/>
          </p:nvPr>
        </p:nvSpPr>
        <p:spPr/>
        <p:txBody>
          <a:bodyPr/>
          <a:lstStyle/>
          <a:p>
            <a:r>
              <a:rPr lang="pt-BR" dirty="0"/>
              <a:t>Alfabetização informacional</a:t>
            </a:r>
          </a:p>
        </p:txBody>
      </p:sp>
      <p:pic>
        <p:nvPicPr>
          <p:cNvPr id="6" name="Espaço Reservado para Conteúdo 5">
            <a:extLst>
              <a:ext uri="{FF2B5EF4-FFF2-40B4-BE49-F238E27FC236}">
                <a16:creationId xmlns:a16="http://schemas.microsoft.com/office/drawing/2014/main" id="{A3AF1DD9-5BD4-4854-985A-8C0850663AFC}"/>
              </a:ext>
            </a:extLst>
          </p:cNvPr>
          <p:cNvPicPr>
            <a:picLocks noGrp="1" noChangeAspect="1"/>
          </p:cNvPicPr>
          <p:nvPr>
            <p:ph idx="1"/>
          </p:nvPr>
        </p:nvPicPr>
        <p:blipFill>
          <a:blip r:embed="rId2"/>
          <a:stretch>
            <a:fillRect/>
          </a:stretch>
        </p:blipFill>
        <p:spPr>
          <a:xfrm>
            <a:off x="581025" y="2500988"/>
            <a:ext cx="11029950" cy="3314937"/>
          </a:xfrm>
        </p:spPr>
      </p:pic>
      <p:sp>
        <p:nvSpPr>
          <p:cNvPr id="4" name="Espaço Reservado para Data 3">
            <a:extLst>
              <a:ext uri="{FF2B5EF4-FFF2-40B4-BE49-F238E27FC236}">
                <a16:creationId xmlns:a16="http://schemas.microsoft.com/office/drawing/2014/main" id="{E3FF8A7B-D562-4FED-D313-D80572FCC118}"/>
              </a:ext>
            </a:extLst>
          </p:cNvPr>
          <p:cNvSpPr>
            <a:spLocks noGrp="1"/>
          </p:cNvSpPr>
          <p:nvPr>
            <p:ph type="dt" sz="half" idx="10"/>
          </p:nvPr>
        </p:nvSpPr>
        <p:spPr/>
        <p:txBody>
          <a:bodyPr/>
          <a:lstStyle/>
          <a:p>
            <a:pPr rtl="0"/>
            <a:fld id="{D6866A0C-EEE8-4DE1-9ECF-51EC9C0B8BE2}" type="datetime1">
              <a:rPr lang="pt-BR" smtClean="0"/>
              <a:t>20/03/2024</a:t>
            </a:fld>
            <a:endParaRPr lang="en-US" dirty="0"/>
          </a:p>
        </p:txBody>
      </p:sp>
      <p:sp>
        <p:nvSpPr>
          <p:cNvPr id="7" name="CaixaDeTexto 6">
            <a:extLst>
              <a:ext uri="{FF2B5EF4-FFF2-40B4-BE49-F238E27FC236}">
                <a16:creationId xmlns:a16="http://schemas.microsoft.com/office/drawing/2014/main" id="{EAE9C2E9-47E6-52BB-8EF5-F2366A7772D3}"/>
              </a:ext>
            </a:extLst>
          </p:cNvPr>
          <p:cNvSpPr txBox="1"/>
          <p:nvPr/>
        </p:nvSpPr>
        <p:spPr>
          <a:xfrm>
            <a:off x="2005914" y="6223686"/>
            <a:ext cx="7429341" cy="369332"/>
          </a:xfrm>
          <a:prstGeom prst="rect">
            <a:avLst/>
          </a:prstGeom>
          <a:noFill/>
        </p:spPr>
        <p:txBody>
          <a:bodyPr wrap="none" rtlCol="0">
            <a:spAutoFit/>
          </a:bodyPr>
          <a:lstStyle/>
          <a:p>
            <a:r>
              <a:rPr lang="pt-BR" dirty="0"/>
              <a:t>Link: </a:t>
            </a:r>
            <a:r>
              <a:rPr lang="pt-BR" dirty="0">
                <a:hlinkClick r:id="rId3"/>
              </a:rPr>
              <a:t>https://americanlibrariesmagazine.org/2024/03/01/the-world-of-ai/</a:t>
            </a:r>
            <a:r>
              <a:rPr lang="pt-BR" dirty="0"/>
              <a:t> </a:t>
            </a:r>
          </a:p>
        </p:txBody>
      </p:sp>
    </p:spTree>
    <p:extLst>
      <p:ext uri="{BB962C8B-B14F-4D97-AF65-F5344CB8AC3E}">
        <p14:creationId xmlns:p14="http://schemas.microsoft.com/office/powerpoint/2010/main" val="33867088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44B4D2-230C-F679-98EF-7BD64F0AA7E5}"/>
              </a:ext>
            </a:extLst>
          </p:cNvPr>
          <p:cNvSpPr>
            <a:spLocks noGrp="1"/>
          </p:cNvSpPr>
          <p:nvPr>
            <p:ph type="title"/>
          </p:nvPr>
        </p:nvSpPr>
        <p:spPr/>
        <p:txBody>
          <a:bodyPr>
            <a:normAutofit/>
          </a:bodyPr>
          <a:lstStyle/>
          <a:p>
            <a:r>
              <a:rPr lang="pt-BR" dirty="0"/>
              <a:t>Guia para aquisição de ferramentas de IA:</a:t>
            </a:r>
            <a:br>
              <a:rPr lang="pt-BR" dirty="0"/>
            </a:br>
            <a:r>
              <a:rPr lang="en-US" b="1" dirty="0"/>
              <a:t>Evaluating generative AI tools for purchase: a checklist</a:t>
            </a:r>
            <a:endParaRPr lang="pt-BR" dirty="0"/>
          </a:p>
        </p:txBody>
      </p:sp>
      <p:pic>
        <p:nvPicPr>
          <p:cNvPr id="6" name="Espaço Reservado para Conteúdo 5">
            <a:extLst>
              <a:ext uri="{FF2B5EF4-FFF2-40B4-BE49-F238E27FC236}">
                <a16:creationId xmlns:a16="http://schemas.microsoft.com/office/drawing/2014/main" id="{5F4D488E-324D-4F79-BFAD-71B8185C5DAD}"/>
              </a:ext>
            </a:extLst>
          </p:cNvPr>
          <p:cNvPicPr>
            <a:picLocks noGrp="1" noChangeAspect="1"/>
          </p:cNvPicPr>
          <p:nvPr>
            <p:ph idx="1"/>
          </p:nvPr>
        </p:nvPicPr>
        <p:blipFill>
          <a:blip r:embed="rId2"/>
          <a:stretch>
            <a:fillRect/>
          </a:stretch>
        </p:blipFill>
        <p:spPr>
          <a:xfrm>
            <a:off x="4320028" y="2341563"/>
            <a:ext cx="3551944" cy="3633787"/>
          </a:xfrm>
        </p:spPr>
      </p:pic>
      <p:sp>
        <p:nvSpPr>
          <p:cNvPr id="4" name="Espaço Reservado para Data 3">
            <a:extLst>
              <a:ext uri="{FF2B5EF4-FFF2-40B4-BE49-F238E27FC236}">
                <a16:creationId xmlns:a16="http://schemas.microsoft.com/office/drawing/2014/main" id="{45C957A0-7162-1DDB-8F36-0F744DBC1595}"/>
              </a:ext>
            </a:extLst>
          </p:cNvPr>
          <p:cNvSpPr>
            <a:spLocks noGrp="1"/>
          </p:cNvSpPr>
          <p:nvPr>
            <p:ph type="dt" sz="half" idx="10"/>
          </p:nvPr>
        </p:nvSpPr>
        <p:spPr/>
        <p:txBody>
          <a:bodyPr/>
          <a:lstStyle/>
          <a:p>
            <a:pPr rtl="0"/>
            <a:fld id="{D6866A0C-EEE8-4DE1-9ECF-51EC9C0B8BE2}" type="datetime1">
              <a:rPr lang="pt-BR" smtClean="0"/>
              <a:t>20/03/2024</a:t>
            </a:fld>
            <a:endParaRPr lang="en-US" dirty="0"/>
          </a:p>
        </p:txBody>
      </p:sp>
      <p:sp>
        <p:nvSpPr>
          <p:cNvPr id="7" name="CaixaDeTexto 6">
            <a:extLst>
              <a:ext uri="{FF2B5EF4-FFF2-40B4-BE49-F238E27FC236}">
                <a16:creationId xmlns:a16="http://schemas.microsoft.com/office/drawing/2014/main" id="{9CC8913F-E82B-73AC-0A53-66FEFE789D7B}"/>
              </a:ext>
            </a:extLst>
          </p:cNvPr>
          <p:cNvSpPr txBox="1"/>
          <p:nvPr/>
        </p:nvSpPr>
        <p:spPr>
          <a:xfrm>
            <a:off x="1301579" y="5937881"/>
            <a:ext cx="8598188" cy="369332"/>
          </a:xfrm>
          <a:prstGeom prst="rect">
            <a:avLst/>
          </a:prstGeom>
          <a:noFill/>
        </p:spPr>
        <p:txBody>
          <a:bodyPr wrap="none" rtlCol="0">
            <a:spAutoFit/>
          </a:bodyPr>
          <a:lstStyle/>
          <a:p>
            <a:r>
              <a:rPr lang="pt-BR" dirty="0"/>
              <a:t>Link: </a:t>
            </a:r>
            <a:r>
              <a:rPr lang="pt-BR" dirty="0">
                <a:hlinkClick r:id="rId3"/>
              </a:rPr>
              <a:t>https://nicolehennig.com/evaluating-generative-ai-tools-for-purchase-a-checklist/</a:t>
            </a:r>
            <a:r>
              <a:rPr lang="pt-BR" dirty="0"/>
              <a:t> </a:t>
            </a:r>
          </a:p>
        </p:txBody>
      </p:sp>
    </p:spTree>
    <p:extLst>
      <p:ext uri="{BB962C8B-B14F-4D97-AF65-F5344CB8AC3E}">
        <p14:creationId xmlns:p14="http://schemas.microsoft.com/office/powerpoint/2010/main" val="35839543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5616BF-4615-9536-E321-D73A4C82DEFB}"/>
              </a:ext>
            </a:extLst>
          </p:cNvPr>
          <p:cNvSpPr>
            <a:spLocks noGrp="1"/>
          </p:cNvSpPr>
          <p:nvPr>
            <p:ph type="title"/>
          </p:nvPr>
        </p:nvSpPr>
        <p:spPr/>
        <p:txBody>
          <a:bodyPr/>
          <a:lstStyle/>
          <a:p>
            <a:r>
              <a:rPr lang="pt-BR" dirty="0"/>
              <a:t>AI SALON SERIES</a:t>
            </a:r>
          </a:p>
        </p:txBody>
      </p:sp>
      <p:pic>
        <p:nvPicPr>
          <p:cNvPr id="6" name="Espaço Reservado para Conteúdo 5">
            <a:extLst>
              <a:ext uri="{FF2B5EF4-FFF2-40B4-BE49-F238E27FC236}">
                <a16:creationId xmlns:a16="http://schemas.microsoft.com/office/drawing/2014/main" id="{4C03E92E-E8CC-9231-6420-A6F7C6E6D2E4}"/>
              </a:ext>
            </a:extLst>
          </p:cNvPr>
          <p:cNvPicPr>
            <a:picLocks noGrp="1" noChangeAspect="1"/>
          </p:cNvPicPr>
          <p:nvPr>
            <p:ph idx="1"/>
          </p:nvPr>
        </p:nvPicPr>
        <p:blipFill>
          <a:blip r:embed="rId2"/>
          <a:stretch>
            <a:fillRect/>
          </a:stretch>
        </p:blipFill>
        <p:spPr>
          <a:xfrm>
            <a:off x="927945" y="1969627"/>
            <a:ext cx="4331914" cy="4375536"/>
          </a:xfrm>
        </p:spPr>
      </p:pic>
      <p:sp>
        <p:nvSpPr>
          <p:cNvPr id="4" name="Espaço Reservado para Data 3">
            <a:extLst>
              <a:ext uri="{FF2B5EF4-FFF2-40B4-BE49-F238E27FC236}">
                <a16:creationId xmlns:a16="http://schemas.microsoft.com/office/drawing/2014/main" id="{E1C11A4F-5FBE-2359-79F7-182E028EE1D1}"/>
              </a:ext>
            </a:extLst>
          </p:cNvPr>
          <p:cNvSpPr>
            <a:spLocks noGrp="1"/>
          </p:cNvSpPr>
          <p:nvPr>
            <p:ph type="dt" sz="half" idx="10"/>
          </p:nvPr>
        </p:nvSpPr>
        <p:spPr/>
        <p:txBody>
          <a:bodyPr/>
          <a:lstStyle/>
          <a:p>
            <a:pPr rtl="0"/>
            <a:fld id="{D6866A0C-EEE8-4DE1-9ECF-51EC9C0B8BE2}" type="datetime1">
              <a:rPr lang="pt-BR" smtClean="0"/>
              <a:t>20/03/2024</a:t>
            </a:fld>
            <a:endParaRPr lang="en-US" dirty="0"/>
          </a:p>
        </p:txBody>
      </p:sp>
      <p:pic>
        <p:nvPicPr>
          <p:cNvPr id="8" name="Imagem 7">
            <a:extLst>
              <a:ext uri="{FF2B5EF4-FFF2-40B4-BE49-F238E27FC236}">
                <a16:creationId xmlns:a16="http://schemas.microsoft.com/office/drawing/2014/main" id="{F5FB3260-26A7-D3BA-E257-8FAB869C627D}"/>
              </a:ext>
            </a:extLst>
          </p:cNvPr>
          <p:cNvPicPr>
            <a:picLocks noChangeAspect="1"/>
          </p:cNvPicPr>
          <p:nvPr/>
        </p:nvPicPr>
        <p:blipFill>
          <a:blip r:embed="rId3"/>
          <a:stretch>
            <a:fillRect/>
          </a:stretch>
        </p:blipFill>
        <p:spPr>
          <a:xfrm>
            <a:off x="6663497" y="2800866"/>
            <a:ext cx="3513963" cy="2444990"/>
          </a:xfrm>
          <a:prstGeom prst="rect">
            <a:avLst/>
          </a:prstGeom>
        </p:spPr>
      </p:pic>
      <p:sp>
        <p:nvSpPr>
          <p:cNvPr id="10" name="CaixaDeTexto 9">
            <a:extLst>
              <a:ext uri="{FF2B5EF4-FFF2-40B4-BE49-F238E27FC236}">
                <a16:creationId xmlns:a16="http://schemas.microsoft.com/office/drawing/2014/main" id="{F90CBC0F-CE4F-AEC7-D99B-6992FC06572F}"/>
              </a:ext>
            </a:extLst>
          </p:cNvPr>
          <p:cNvSpPr txBox="1"/>
          <p:nvPr/>
        </p:nvSpPr>
        <p:spPr>
          <a:xfrm>
            <a:off x="1437502" y="6301832"/>
            <a:ext cx="7429341" cy="369332"/>
          </a:xfrm>
          <a:prstGeom prst="rect">
            <a:avLst/>
          </a:prstGeom>
          <a:noFill/>
        </p:spPr>
        <p:txBody>
          <a:bodyPr wrap="none" rtlCol="0">
            <a:spAutoFit/>
          </a:bodyPr>
          <a:lstStyle/>
          <a:p>
            <a:r>
              <a:rPr lang="pt-BR" dirty="0"/>
              <a:t>Link: </a:t>
            </a:r>
            <a:r>
              <a:rPr lang="pt-BR" dirty="0">
                <a:hlinkClick r:id="rId4"/>
              </a:rPr>
              <a:t>https://americanlibrariesmagazine.org/2024/03/01/the-world-of-ai/</a:t>
            </a:r>
            <a:r>
              <a:rPr lang="pt-BR" dirty="0"/>
              <a:t> </a:t>
            </a:r>
          </a:p>
        </p:txBody>
      </p:sp>
    </p:spTree>
    <p:extLst>
      <p:ext uri="{BB962C8B-B14F-4D97-AF65-F5344CB8AC3E}">
        <p14:creationId xmlns:p14="http://schemas.microsoft.com/office/powerpoint/2010/main" val="39415687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AD7F0A-9B1D-4D62-C81F-EA99F607EE88}"/>
              </a:ext>
            </a:extLst>
          </p:cNvPr>
          <p:cNvSpPr>
            <a:spLocks noGrp="1"/>
          </p:cNvSpPr>
          <p:nvPr>
            <p:ph type="title"/>
          </p:nvPr>
        </p:nvSpPr>
        <p:spPr/>
        <p:txBody>
          <a:bodyPr/>
          <a:lstStyle/>
          <a:p>
            <a:r>
              <a:rPr lang="pt-BR" dirty="0"/>
              <a:t>Tour Interativo</a:t>
            </a:r>
          </a:p>
        </p:txBody>
      </p:sp>
      <p:pic>
        <p:nvPicPr>
          <p:cNvPr id="6" name="Espaço Reservado para Conteúdo 5">
            <a:extLst>
              <a:ext uri="{FF2B5EF4-FFF2-40B4-BE49-F238E27FC236}">
                <a16:creationId xmlns:a16="http://schemas.microsoft.com/office/drawing/2014/main" id="{EBFC1F6F-70CD-B4C2-8789-5FE4C9FBB27C}"/>
              </a:ext>
            </a:extLst>
          </p:cNvPr>
          <p:cNvPicPr>
            <a:picLocks noGrp="1" noChangeAspect="1"/>
          </p:cNvPicPr>
          <p:nvPr>
            <p:ph idx="1"/>
          </p:nvPr>
        </p:nvPicPr>
        <p:blipFill>
          <a:blip r:embed="rId2"/>
          <a:stretch>
            <a:fillRect/>
          </a:stretch>
        </p:blipFill>
        <p:spPr>
          <a:xfrm>
            <a:off x="961987" y="2784465"/>
            <a:ext cx="10268025" cy="2747983"/>
          </a:xfrm>
        </p:spPr>
      </p:pic>
      <p:sp>
        <p:nvSpPr>
          <p:cNvPr id="4" name="Espaço Reservado para Data 3">
            <a:extLst>
              <a:ext uri="{FF2B5EF4-FFF2-40B4-BE49-F238E27FC236}">
                <a16:creationId xmlns:a16="http://schemas.microsoft.com/office/drawing/2014/main" id="{F1E2FAE9-93ED-68BA-1D19-2F99FA80DC27}"/>
              </a:ext>
            </a:extLst>
          </p:cNvPr>
          <p:cNvSpPr>
            <a:spLocks noGrp="1"/>
          </p:cNvSpPr>
          <p:nvPr>
            <p:ph type="dt" sz="half" idx="10"/>
          </p:nvPr>
        </p:nvSpPr>
        <p:spPr/>
        <p:txBody>
          <a:bodyPr/>
          <a:lstStyle/>
          <a:p>
            <a:pPr rtl="0"/>
            <a:fld id="{D6866A0C-EEE8-4DE1-9ECF-51EC9C0B8BE2}" type="datetime1">
              <a:rPr lang="pt-BR" smtClean="0"/>
              <a:t>20/03/2024</a:t>
            </a:fld>
            <a:endParaRPr lang="en-US" dirty="0"/>
          </a:p>
        </p:txBody>
      </p:sp>
      <p:sp>
        <p:nvSpPr>
          <p:cNvPr id="7" name="CaixaDeTexto 6">
            <a:extLst>
              <a:ext uri="{FF2B5EF4-FFF2-40B4-BE49-F238E27FC236}">
                <a16:creationId xmlns:a16="http://schemas.microsoft.com/office/drawing/2014/main" id="{3FDC7421-C9F5-C898-E8F6-76D7D713396E}"/>
              </a:ext>
            </a:extLst>
          </p:cNvPr>
          <p:cNvSpPr txBox="1"/>
          <p:nvPr/>
        </p:nvSpPr>
        <p:spPr>
          <a:xfrm>
            <a:off x="1437502" y="6301832"/>
            <a:ext cx="7429341" cy="369332"/>
          </a:xfrm>
          <a:prstGeom prst="rect">
            <a:avLst/>
          </a:prstGeom>
          <a:noFill/>
        </p:spPr>
        <p:txBody>
          <a:bodyPr wrap="none" rtlCol="0">
            <a:spAutoFit/>
          </a:bodyPr>
          <a:lstStyle/>
          <a:p>
            <a:r>
              <a:rPr lang="pt-BR" dirty="0"/>
              <a:t>Link: </a:t>
            </a:r>
            <a:r>
              <a:rPr lang="pt-BR" dirty="0">
                <a:hlinkClick r:id="rId3"/>
              </a:rPr>
              <a:t>https://americanlibrariesmagazine.org/2024/03/01/the-world-of-ai/</a:t>
            </a:r>
            <a:r>
              <a:rPr lang="pt-BR" dirty="0"/>
              <a:t> </a:t>
            </a:r>
          </a:p>
        </p:txBody>
      </p:sp>
    </p:spTree>
    <p:extLst>
      <p:ext uri="{BB962C8B-B14F-4D97-AF65-F5344CB8AC3E}">
        <p14:creationId xmlns:p14="http://schemas.microsoft.com/office/powerpoint/2010/main" val="15218117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E5F00D-24E4-A06B-213D-B315B2751C48}"/>
              </a:ext>
            </a:extLst>
          </p:cNvPr>
          <p:cNvSpPr>
            <a:spLocks noGrp="1"/>
          </p:cNvSpPr>
          <p:nvPr>
            <p:ph type="title"/>
          </p:nvPr>
        </p:nvSpPr>
        <p:spPr/>
        <p:txBody>
          <a:bodyPr/>
          <a:lstStyle/>
          <a:p>
            <a:r>
              <a:rPr lang="pt-BR" dirty="0"/>
              <a:t>Os poderosos computadores do GIS &amp; Data </a:t>
            </a:r>
            <a:r>
              <a:rPr lang="pt-BR" dirty="0" err="1"/>
              <a:t>Lab</a:t>
            </a:r>
            <a:r>
              <a:rPr lang="pt-BR" dirty="0"/>
              <a:t> estão disponíveis para toda a comunidade do MIT</a:t>
            </a:r>
          </a:p>
        </p:txBody>
      </p:sp>
      <p:pic>
        <p:nvPicPr>
          <p:cNvPr id="6" name="Espaço Reservado para Conteúdo 5">
            <a:extLst>
              <a:ext uri="{FF2B5EF4-FFF2-40B4-BE49-F238E27FC236}">
                <a16:creationId xmlns:a16="http://schemas.microsoft.com/office/drawing/2014/main" id="{7D47DB2B-7000-4D1A-772A-93D379CA549D}"/>
              </a:ext>
            </a:extLst>
          </p:cNvPr>
          <p:cNvPicPr>
            <a:picLocks noGrp="1" noChangeAspect="1"/>
          </p:cNvPicPr>
          <p:nvPr>
            <p:ph idx="1"/>
          </p:nvPr>
        </p:nvPicPr>
        <p:blipFill>
          <a:blip r:embed="rId2"/>
          <a:stretch>
            <a:fillRect/>
          </a:stretch>
        </p:blipFill>
        <p:spPr>
          <a:xfrm>
            <a:off x="4240787" y="1968593"/>
            <a:ext cx="3872452" cy="4008272"/>
          </a:xfrm>
        </p:spPr>
      </p:pic>
      <p:sp>
        <p:nvSpPr>
          <p:cNvPr id="4" name="Espaço Reservado para Data 3">
            <a:extLst>
              <a:ext uri="{FF2B5EF4-FFF2-40B4-BE49-F238E27FC236}">
                <a16:creationId xmlns:a16="http://schemas.microsoft.com/office/drawing/2014/main" id="{673D0272-DB51-4A47-B689-2F3EAB9CABA0}"/>
              </a:ext>
            </a:extLst>
          </p:cNvPr>
          <p:cNvSpPr>
            <a:spLocks noGrp="1"/>
          </p:cNvSpPr>
          <p:nvPr>
            <p:ph type="dt" sz="half" idx="10"/>
          </p:nvPr>
        </p:nvSpPr>
        <p:spPr/>
        <p:txBody>
          <a:bodyPr/>
          <a:lstStyle/>
          <a:p>
            <a:pPr rtl="0"/>
            <a:fld id="{D6866A0C-EEE8-4DE1-9ECF-51EC9C0B8BE2}" type="datetime1">
              <a:rPr lang="pt-BR" smtClean="0"/>
              <a:t>20/03/2024</a:t>
            </a:fld>
            <a:endParaRPr lang="en-US" dirty="0"/>
          </a:p>
        </p:txBody>
      </p:sp>
      <p:sp>
        <p:nvSpPr>
          <p:cNvPr id="7" name="CaixaDeTexto 6">
            <a:extLst>
              <a:ext uri="{FF2B5EF4-FFF2-40B4-BE49-F238E27FC236}">
                <a16:creationId xmlns:a16="http://schemas.microsoft.com/office/drawing/2014/main" id="{AC8A086D-0947-2ABA-450B-A2C4ECDDCA86}"/>
              </a:ext>
            </a:extLst>
          </p:cNvPr>
          <p:cNvSpPr txBox="1"/>
          <p:nvPr/>
        </p:nvSpPr>
        <p:spPr>
          <a:xfrm>
            <a:off x="2644347" y="6054582"/>
            <a:ext cx="7065332" cy="369332"/>
          </a:xfrm>
          <a:prstGeom prst="rect">
            <a:avLst/>
          </a:prstGeom>
          <a:noFill/>
        </p:spPr>
        <p:txBody>
          <a:bodyPr wrap="none" rtlCol="0">
            <a:spAutoFit/>
          </a:bodyPr>
          <a:lstStyle/>
          <a:p>
            <a:r>
              <a:rPr lang="pt-BR" dirty="0"/>
              <a:t>Link: </a:t>
            </a:r>
            <a:r>
              <a:rPr lang="pt-BR" dirty="0">
                <a:hlinkClick r:id="rId3"/>
              </a:rPr>
              <a:t>https://twitter.com/mitlibraries/status/1770435219998290122</a:t>
            </a:r>
            <a:r>
              <a:rPr lang="pt-BR" dirty="0"/>
              <a:t> </a:t>
            </a:r>
          </a:p>
        </p:txBody>
      </p:sp>
    </p:spTree>
    <p:extLst>
      <p:ext uri="{BB962C8B-B14F-4D97-AF65-F5344CB8AC3E}">
        <p14:creationId xmlns:p14="http://schemas.microsoft.com/office/powerpoint/2010/main" val="27732381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8414EE75-4930-352E-0195-6B756D9F1F6B}"/>
              </a:ext>
            </a:extLst>
          </p:cNvPr>
          <p:cNvSpPr>
            <a:spLocks noGrp="1"/>
          </p:cNvSpPr>
          <p:nvPr>
            <p:ph type="title"/>
          </p:nvPr>
        </p:nvSpPr>
        <p:spPr/>
        <p:txBody>
          <a:bodyPr/>
          <a:lstStyle/>
          <a:p>
            <a:r>
              <a:rPr lang="pt-BR" dirty="0"/>
              <a:t>Minhas experiências com IA</a:t>
            </a:r>
          </a:p>
        </p:txBody>
      </p:sp>
      <p:sp>
        <p:nvSpPr>
          <p:cNvPr id="6" name="Espaço Reservado para Texto 5">
            <a:extLst>
              <a:ext uri="{FF2B5EF4-FFF2-40B4-BE49-F238E27FC236}">
                <a16:creationId xmlns:a16="http://schemas.microsoft.com/office/drawing/2014/main" id="{3DEBB644-16B5-C02C-025E-5B8C330A8040}"/>
              </a:ext>
            </a:extLst>
          </p:cNvPr>
          <p:cNvSpPr>
            <a:spLocks noGrp="1"/>
          </p:cNvSpPr>
          <p:nvPr>
            <p:ph type="body" idx="1"/>
          </p:nvPr>
        </p:nvSpPr>
        <p:spPr/>
        <p:txBody>
          <a:bodyPr/>
          <a:lstStyle/>
          <a:p>
            <a:endParaRPr lang="pt-BR"/>
          </a:p>
        </p:txBody>
      </p:sp>
      <p:sp>
        <p:nvSpPr>
          <p:cNvPr id="4" name="Espaço Reservado para Data 3">
            <a:extLst>
              <a:ext uri="{FF2B5EF4-FFF2-40B4-BE49-F238E27FC236}">
                <a16:creationId xmlns:a16="http://schemas.microsoft.com/office/drawing/2014/main" id="{FC8DC1B5-EF41-31C2-201C-4D676679B473}"/>
              </a:ext>
            </a:extLst>
          </p:cNvPr>
          <p:cNvSpPr>
            <a:spLocks noGrp="1"/>
          </p:cNvSpPr>
          <p:nvPr>
            <p:ph type="dt" sz="half" idx="10"/>
          </p:nvPr>
        </p:nvSpPr>
        <p:spPr/>
        <p:txBody>
          <a:bodyPr/>
          <a:lstStyle/>
          <a:p>
            <a:pPr rtl="0"/>
            <a:fld id="{D6866A0C-EEE8-4DE1-9ECF-51EC9C0B8BE2}" type="datetime1">
              <a:rPr lang="pt-BR" smtClean="0"/>
              <a:t>20/03/2024</a:t>
            </a:fld>
            <a:endParaRPr lang="en-US" dirty="0"/>
          </a:p>
        </p:txBody>
      </p:sp>
    </p:spTree>
    <p:extLst>
      <p:ext uri="{BB962C8B-B14F-4D97-AF65-F5344CB8AC3E}">
        <p14:creationId xmlns:p14="http://schemas.microsoft.com/office/powerpoint/2010/main" val="6151815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D50AD4-2CC7-1EB0-F3A1-3DB4A291E4DA}"/>
              </a:ext>
            </a:extLst>
          </p:cNvPr>
          <p:cNvSpPr>
            <a:spLocks noGrp="1"/>
          </p:cNvSpPr>
          <p:nvPr>
            <p:ph type="title"/>
          </p:nvPr>
        </p:nvSpPr>
        <p:spPr/>
        <p:txBody>
          <a:bodyPr/>
          <a:lstStyle/>
          <a:p>
            <a:r>
              <a:rPr lang="en-US" b="1" dirty="0" err="1"/>
              <a:t>Classificador</a:t>
            </a:r>
            <a:r>
              <a:rPr lang="en-US" b="1" dirty="0"/>
              <a:t> - Sustainable Development Goals (SDGs)</a:t>
            </a:r>
            <a:endParaRPr lang="pt-BR" dirty="0"/>
          </a:p>
        </p:txBody>
      </p:sp>
      <p:pic>
        <p:nvPicPr>
          <p:cNvPr id="6" name="Espaço Reservado para Conteúdo 5">
            <a:extLst>
              <a:ext uri="{FF2B5EF4-FFF2-40B4-BE49-F238E27FC236}">
                <a16:creationId xmlns:a16="http://schemas.microsoft.com/office/drawing/2014/main" id="{B019922C-F4BA-040C-F2D7-0A9547BD2387}"/>
              </a:ext>
            </a:extLst>
          </p:cNvPr>
          <p:cNvPicPr>
            <a:picLocks noGrp="1" noChangeAspect="1"/>
          </p:cNvPicPr>
          <p:nvPr>
            <p:ph idx="1"/>
          </p:nvPr>
        </p:nvPicPr>
        <p:blipFill>
          <a:blip r:embed="rId2"/>
          <a:stretch>
            <a:fillRect/>
          </a:stretch>
        </p:blipFill>
        <p:spPr>
          <a:xfrm>
            <a:off x="2859329" y="1964310"/>
            <a:ext cx="6473341" cy="4005691"/>
          </a:xfrm>
        </p:spPr>
      </p:pic>
      <p:sp>
        <p:nvSpPr>
          <p:cNvPr id="4" name="Espaço Reservado para Data 3">
            <a:extLst>
              <a:ext uri="{FF2B5EF4-FFF2-40B4-BE49-F238E27FC236}">
                <a16:creationId xmlns:a16="http://schemas.microsoft.com/office/drawing/2014/main" id="{B1D7DFF0-9A4D-8F36-2931-60A46CC98E45}"/>
              </a:ext>
            </a:extLst>
          </p:cNvPr>
          <p:cNvSpPr>
            <a:spLocks noGrp="1"/>
          </p:cNvSpPr>
          <p:nvPr>
            <p:ph type="dt" sz="half" idx="10"/>
          </p:nvPr>
        </p:nvSpPr>
        <p:spPr/>
        <p:txBody>
          <a:bodyPr/>
          <a:lstStyle/>
          <a:p>
            <a:pPr rtl="0"/>
            <a:fld id="{D6866A0C-EEE8-4DE1-9ECF-51EC9C0B8BE2}" type="datetime1">
              <a:rPr lang="pt-BR" smtClean="0"/>
              <a:t>20/03/2024</a:t>
            </a:fld>
            <a:endParaRPr lang="en-US" dirty="0"/>
          </a:p>
        </p:txBody>
      </p:sp>
      <p:sp>
        <p:nvSpPr>
          <p:cNvPr id="7" name="CaixaDeTexto 6">
            <a:extLst>
              <a:ext uri="{FF2B5EF4-FFF2-40B4-BE49-F238E27FC236}">
                <a16:creationId xmlns:a16="http://schemas.microsoft.com/office/drawing/2014/main" id="{011A9F47-9A97-F621-2998-76624202600B}"/>
              </a:ext>
            </a:extLst>
          </p:cNvPr>
          <p:cNvSpPr txBox="1"/>
          <p:nvPr/>
        </p:nvSpPr>
        <p:spPr>
          <a:xfrm>
            <a:off x="4015237" y="6194854"/>
            <a:ext cx="4161524" cy="369332"/>
          </a:xfrm>
          <a:prstGeom prst="rect">
            <a:avLst/>
          </a:prstGeom>
          <a:noFill/>
        </p:spPr>
        <p:txBody>
          <a:bodyPr wrap="none" rtlCol="0">
            <a:spAutoFit/>
          </a:bodyPr>
          <a:lstStyle/>
          <a:p>
            <a:r>
              <a:rPr lang="pt-BR" dirty="0"/>
              <a:t>Link: </a:t>
            </a:r>
            <a:r>
              <a:rPr lang="pt-BR" dirty="0">
                <a:hlinkClick r:id="rId3"/>
              </a:rPr>
              <a:t>https://tiagomurakami.bib.br/sdg/</a:t>
            </a:r>
            <a:r>
              <a:rPr lang="pt-BR" dirty="0"/>
              <a:t> </a:t>
            </a:r>
          </a:p>
        </p:txBody>
      </p:sp>
    </p:spTree>
    <p:extLst>
      <p:ext uri="{BB962C8B-B14F-4D97-AF65-F5344CB8AC3E}">
        <p14:creationId xmlns:p14="http://schemas.microsoft.com/office/powerpoint/2010/main" val="23263614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D789BBF5-05B7-A744-A6EA-6F090EAEFFBE}"/>
              </a:ext>
            </a:extLst>
          </p:cNvPr>
          <p:cNvSpPr>
            <a:spLocks noGrp="1"/>
          </p:cNvSpPr>
          <p:nvPr>
            <p:ph type="title"/>
          </p:nvPr>
        </p:nvSpPr>
        <p:spPr/>
        <p:txBody>
          <a:bodyPr/>
          <a:lstStyle/>
          <a:p>
            <a:r>
              <a:rPr lang="pt-BR" b="1" dirty="0"/>
              <a:t>Classificador - Ciência da Informação</a:t>
            </a:r>
            <a:endParaRPr lang="pt-BR" dirty="0"/>
          </a:p>
        </p:txBody>
      </p:sp>
      <p:pic>
        <p:nvPicPr>
          <p:cNvPr id="8" name="Espaço Reservado para Conteúdo 7">
            <a:extLst>
              <a:ext uri="{FF2B5EF4-FFF2-40B4-BE49-F238E27FC236}">
                <a16:creationId xmlns:a16="http://schemas.microsoft.com/office/drawing/2014/main" id="{35F0ADC3-A30E-A80F-85B1-1C8885CEFAB4}"/>
              </a:ext>
            </a:extLst>
          </p:cNvPr>
          <p:cNvPicPr>
            <a:picLocks noGrp="1" noChangeAspect="1"/>
          </p:cNvPicPr>
          <p:nvPr>
            <p:ph idx="1"/>
          </p:nvPr>
        </p:nvPicPr>
        <p:blipFill>
          <a:blip r:embed="rId2"/>
          <a:stretch>
            <a:fillRect/>
          </a:stretch>
        </p:blipFill>
        <p:spPr>
          <a:xfrm>
            <a:off x="3028353" y="1953978"/>
            <a:ext cx="6135294" cy="4201866"/>
          </a:xfrm>
        </p:spPr>
      </p:pic>
      <p:sp>
        <p:nvSpPr>
          <p:cNvPr id="4" name="Espaço Reservado para Data 3">
            <a:extLst>
              <a:ext uri="{FF2B5EF4-FFF2-40B4-BE49-F238E27FC236}">
                <a16:creationId xmlns:a16="http://schemas.microsoft.com/office/drawing/2014/main" id="{8DF704EC-6533-78BE-C665-1E2369DD74AE}"/>
              </a:ext>
            </a:extLst>
          </p:cNvPr>
          <p:cNvSpPr>
            <a:spLocks noGrp="1"/>
          </p:cNvSpPr>
          <p:nvPr>
            <p:ph type="dt" sz="half" idx="10"/>
          </p:nvPr>
        </p:nvSpPr>
        <p:spPr/>
        <p:txBody>
          <a:bodyPr/>
          <a:lstStyle/>
          <a:p>
            <a:pPr rtl="0"/>
            <a:fld id="{C9F9B11C-AD18-4A04-821E-C5366FCA14C8}" type="datetime1">
              <a:rPr lang="pt-BR" smtClean="0"/>
              <a:t>20/03/2024</a:t>
            </a:fld>
            <a:endParaRPr lang="en-US" dirty="0"/>
          </a:p>
        </p:txBody>
      </p:sp>
      <p:sp>
        <p:nvSpPr>
          <p:cNvPr id="9" name="CaixaDeTexto 8">
            <a:extLst>
              <a:ext uri="{FF2B5EF4-FFF2-40B4-BE49-F238E27FC236}">
                <a16:creationId xmlns:a16="http://schemas.microsoft.com/office/drawing/2014/main" id="{F586CCAA-377E-34F6-B62C-37EFC7A2C3AB}"/>
              </a:ext>
            </a:extLst>
          </p:cNvPr>
          <p:cNvSpPr txBox="1"/>
          <p:nvPr/>
        </p:nvSpPr>
        <p:spPr>
          <a:xfrm>
            <a:off x="3498526" y="6252998"/>
            <a:ext cx="5194948" cy="369332"/>
          </a:xfrm>
          <a:prstGeom prst="rect">
            <a:avLst/>
          </a:prstGeom>
          <a:noFill/>
        </p:spPr>
        <p:txBody>
          <a:bodyPr wrap="none" rtlCol="0">
            <a:spAutoFit/>
          </a:bodyPr>
          <a:lstStyle/>
          <a:p>
            <a:r>
              <a:rPr lang="pt-BR" dirty="0"/>
              <a:t>Link: </a:t>
            </a:r>
            <a:r>
              <a:rPr lang="pt-BR" dirty="0">
                <a:hlinkClick r:id="rId3"/>
              </a:rPr>
              <a:t>https://tiagomurakami.bib.br/classificadorci/</a:t>
            </a:r>
            <a:r>
              <a:rPr lang="pt-BR" dirty="0"/>
              <a:t> </a:t>
            </a:r>
          </a:p>
        </p:txBody>
      </p:sp>
    </p:spTree>
    <p:extLst>
      <p:ext uri="{BB962C8B-B14F-4D97-AF65-F5344CB8AC3E}">
        <p14:creationId xmlns:p14="http://schemas.microsoft.com/office/powerpoint/2010/main" val="4091777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6CFF6E-F163-7469-E5A6-BE395161C598}"/>
              </a:ext>
            </a:extLst>
          </p:cNvPr>
          <p:cNvSpPr>
            <a:spLocks noGrp="1"/>
          </p:cNvSpPr>
          <p:nvPr>
            <p:ph type="title"/>
          </p:nvPr>
        </p:nvSpPr>
        <p:spPr/>
        <p:txBody>
          <a:bodyPr/>
          <a:lstStyle/>
          <a:p>
            <a:r>
              <a:rPr lang="pt-BR" dirty="0"/>
              <a:t>Machine Learning e </a:t>
            </a:r>
            <a:r>
              <a:rPr lang="pt-BR" dirty="0" err="1"/>
              <a:t>Deep</a:t>
            </a:r>
            <a:r>
              <a:rPr lang="pt-BR" dirty="0"/>
              <a:t> Learning vs. Large </a:t>
            </a:r>
            <a:r>
              <a:rPr lang="pt-BR" dirty="0" err="1"/>
              <a:t>Language</a:t>
            </a:r>
            <a:r>
              <a:rPr lang="pt-BR" dirty="0"/>
              <a:t> Models</a:t>
            </a:r>
          </a:p>
        </p:txBody>
      </p:sp>
      <p:sp>
        <p:nvSpPr>
          <p:cNvPr id="3" name="Espaço Reservado para Conteúdo 2">
            <a:extLst>
              <a:ext uri="{FF2B5EF4-FFF2-40B4-BE49-F238E27FC236}">
                <a16:creationId xmlns:a16="http://schemas.microsoft.com/office/drawing/2014/main" id="{AF7E1FCC-8BDD-746C-7DAE-DBAB1920202B}"/>
              </a:ext>
            </a:extLst>
          </p:cNvPr>
          <p:cNvSpPr>
            <a:spLocks noGrp="1"/>
          </p:cNvSpPr>
          <p:nvPr>
            <p:ph idx="1"/>
          </p:nvPr>
        </p:nvSpPr>
        <p:spPr/>
        <p:txBody>
          <a:bodyPr/>
          <a:lstStyle/>
          <a:p>
            <a:r>
              <a:rPr lang="pt-BR" dirty="0"/>
              <a:t>IA</a:t>
            </a:r>
          </a:p>
          <a:p>
            <a:pPr lvl="1"/>
            <a:r>
              <a:rPr lang="pt-BR" dirty="0"/>
              <a:t>Machine Learning</a:t>
            </a:r>
          </a:p>
          <a:p>
            <a:pPr lvl="1"/>
            <a:r>
              <a:rPr lang="pt-BR" dirty="0" err="1"/>
              <a:t>Deep</a:t>
            </a:r>
            <a:r>
              <a:rPr lang="pt-BR" dirty="0"/>
              <a:t> Learning</a:t>
            </a:r>
          </a:p>
          <a:p>
            <a:r>
              <a:rPr lang="pt-BR" dirty="0"/>
              <a:t>IA Gerativa</a:t>
            </a:r>
          </a:p>
          <a:p>
            <a:pPr lvl="1"/>
            <a:r>
              <a:rPr lang="pt-BR" dirty="0"/>
              <a:t>Large </a:t>
            </a:r>
            <a:r>
              <a:rPr lang="pt-BR" dirty="0" err="1"/>
              <a:t>Language</a:t>
            </a:r>
            <a:r>
              <a:rPr lang="pt-BR" dirty="0"/>
              <a:t> Models</a:t>
            </a:r>
          </a:p>
        </p:txBody>
      </p:sp>
      <p:sp>
        <p:nvSpPr>
          <p:cNvPr id="4" name="Espaço Reservado para Data 3">
            <a:extLst>
              <a:ext uri="{FF2B5EF4-FFF2-40B4-BE49-F238E27FC236}">
                <a16:creationId xmlns:a16="http://schemas.microsoft.com/office/drawing/2014/main" id="{3846DC41-945C-1EE3-495A-9E8A2D1F649E}"/>
              </a:ext>
            </a:extLst>
          </p:cNvPr>
          <p:cNvSpPr>
            <a:spLocks noGrp="1"/>
          </p:cNvSpPr>
          <p:nvPr>
            <p:ph type="dt" sz="half" idx="10"/>
          </p:nvPr>
        </p:nvSpPr>
        <p:spPr/>
        <p:txBody>
          <a:bodyPr/>
          <a:lstStyle/>
          <a:p>
            <a:pPr rtl="0"/>
            <a:fld id="{D6866A0C-EEE8-4DE1-9ECF-51EC9C0B8BE2}" type="datetime1">
              <a:rPr lang="pt-BR" smtClean="0"/>
              <a:t>20/03/2024</a:t>
            </a:fld>
            <a:endParaRPr lang="en-US" dirty="0"/>
          </a:p>
        </p:txBody>
      </p:sp>
      <p:pic>
        <p:nvPicPr>
          <p:cNvPr id="1026" name="Picture 2" descr="thumbnail image 1 of blog post titled &#10; &#10; &#10;  &#10; &#10; &#10; &#10;    &#10;  &#10;   &#10;    &#10;      &#10;       An Introduction to LLMOps: Operationalizing and Managing Large Language Models using Azure ML&#10;       &#10;      &#10;     &#10;   &#10;  &#10; &#10;   &#10; &#10; &#10; &#10; &#10; &#10;">
            <a:extLst>
              <a:ext uri="{FF2B5EF4-FFF2-40B4-BE49-F238E27FC236}">
                <a16:creationId xmlns:a16="http://schemas.microsoft.com/office/drawing/2014/main" id="{B2E39563-6B6E-99FF-8A1F-5F8BEA96FD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1233" y="2102392"/>
            <a:ext cx="7986409" cy="3709403"/>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D0E0E9DE-A096-DB32-D7E0-043C41D2409B}"/>
              </a:ext>
            </a:extLst>
          </p:cNvPr>
          <p:cNvSpPr txBox="1"/>
          <p:nvPr/>
        </p:nvSpPr>
        <p:spPr>
          <a:xfrm>
            <a:off x="2992775" y="5811795"/>
            <a:ext cx="8863324" cy="253916"/>
          </a:xfrm>
          <a:prstGeom prst="rect">
            <a:avLst/>
          </a:prstGeom>
          <a:noFill/>
        </p:spPr>
        <p:txBody>
          <a:bodyPr wrap="none" rtlCol="0">
            <a:spAutoFit/>
          </a:bodyPr>
          <a:lstStyle/>
          <a:p>
            <a:r>
              <a:rPr lang="pt-BR" sz="1050" dirty="0"/>
              <a:t>Fonte: https://techcommunity.microsoft.com/t5/ai-machine-learning-blog/an-introduction-to-llmops-operationalizing-and-managing-large/ba-p/3910996</a:t>
            </a:r>
          </a:p>
        </p:txBody>
      </p:sp>
    </p:spTree>
    <p:extLst>
      <p:ext uri="{BB962C8B-B14F-4D97-AF65-F5344CB8AC3E}">
        <p14:creationId xmlns:p14="http://schemas.microsoft.com/office/powerpoint/2010/main" val="16383351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D8ACF2-9D8F-8D7C-70FF-8C9D1DFBD611}"/>
              </a:ext>
            </a:extLst>
          </p:cNvPr>
          <p:cNvSpPr>
            <a:spLocks noGrp="1"/>
          </p:cNvSpPr>
          <p:nvPr>
            <p:ph type="title"/>
          </p:nvPr>
        </p:nvSpPr>
        <p:spPr>
          <a:xfrm>
            <a:off x="399959" y="2834640"/>
            <a:ext cx="2363835" cy="1188720"/>
          </a:xfrm>
        </p:spPr>
        <p:txBody>
          <a:bodyPr/>
          <a:lstStyle/>
          <a:p>
            <a:r>
              <a:rPr lang="pt-BR" dirty="0"/>
              <a:t>NVIDIA CHAT WITH RTX</a:t>
            </a:r>
          </a:p>
        </p:txBody>
      </p:sp>
      <p:pic>
        <p:nvPicPr>
          <p:cNvPr id="6" name="Espaço Reservado para Conteúdo 5">
            <a:extLst>
              <a:ext uri="{FF2B5EF4-FFF2-40B4-BE49-F238E27FC236}">
                <a16:creationId xmlns:a16="http://schemas.microsoft.com/office/drawing/2014/main" id="{925E17D3-7F48-7EBC-9B17-EE3510679CD5}"/>
              </a:ext>
            </a:extLst>
          </p:cNvPr>
          <p:cNvPicPr>
            <a:picLocks noGrp="1" noChangeAspect="1"/>
          </p:cNvPicPr>
          <p:nvPr>
            <p:ph idx="1"/>
          </p:nvPr>
        </p:nvPicPr>
        <p:blipFill>
          <a:blip r:embed="rId2"/>
          <a:stretch>
            <a:fillRect/>
          </a:stretch>
        </p:blipFill>
        <p:spPr>
          <a:xfrm>
            <a:off x="2631989" y="885568"/>
            <a:ext cx="9344775" cy="5428735"/>
          </a:xfrm>
        </p:spPr>
      </p:pic>
      <p:sp>
        <p:nvSpPr>
          <p:cNvPr id="4" name="Espaço Reservado para Data 3">
            <a:extLst>
              <a:ext uri="{FF2B5EF4-FFF2-40B4-BE49-F238E27FC236}">
                <a16:creationId xmlns:a16="http://schemas.microsoft.com/office/drawing/2014/main" id="{E278C517-9669-557E-23F4-23B5EF96893E}"/>
              </a:ext>
            </a:extLst>
          </p:cNvPr>
          <p:cNvSpPr>
            <a:spLocks noGrp="1"/>
          </p:cNvSpPr>
          <p:nvPr>
            <p:ph type="dt" sz="half" idx="10"/>
          </p:nvPr>
        </p:nvSpPr>
        <p:spPr/>
        <p:txBody>
          <a:bodyPr/>
          <a:lstStyle/>
          <a:p>
            <a:pPr rtl="0"/>
            <a:fld id="{D6866A0C-EEE8-4DE1-9ECF-51EC9C0B8BE2}" type="datetime1">
              <a:rPr lang="pt-BR" smtClean="0"/>
              <a:t>20/03/2024</a:t>
            </a:fld>
            <a:endParaRPr lang="en-US" dirty="0"/>
          </a:p>
        </p:txBody>
      </p:sp>
    </p:spTree>
    <p:extLst>
      <p:ext uri="{BB962C8B-B14F-4D97-AF65-F5344CB8AC3E}">
        <p14:creationId xmlns:p14="http://schemas.microsoft.com/office/powerpoint/2010/main" val="1455266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5F7206-36FD-E788-C4B4-6BF9F0F66D99}"/>
              </a:ext>
            </a:extLst>
          </p:cNvPr>
          <p:cNvSpPr>
            <a:spLocks noGrp="1"/>
          </p:cNvSpPr>
          <p:nvPr>
            <p:ph type="title"/>
          </p:nvPr>
        </p:nvSpPr>
        <p:spPr/>
        <p:txBody>
          <a:bodyPr/>
          <a:lstStyle/>
          <a:p>
            <a:r>
              <a:rPr lang="pt-BR" dirty="0"/>
              <a:t>NVIDIA BROADCAST</a:t>
            </a:r>
          </a:p>
        </p:txBody>
      </p:sp>
      <p:pic>
        <p:nvPicPr>
          <p:cNvPr id="6" name="Espaço Reservado para Conteúdo 5">
            <a:extLst>
              <a:ext uri="{FF2B5EF4-FFF2-40B4-BE49-F238E27FC236}">
                <a16:creationId xmlns:a16="http://schemas.microsoft.com/office/drawing/2014/main" id="{55D5E5D1-ECF3-7C75-0586-8C32B550E3D0}"/>
              </a:ext>
            </a:extLst>
          </p:cNvPr>
          <p:cNvPicPr>
            <a:picLocks noGrp="1" noChangeAspect="1"/>
          </p:cNvPicPr>
          <p:nvPr>
            <p:ph idx="1"/>
          </p:nvPr>
        </p:nvPicPr>
        <p:blipFill>
          <a:blip r:embed="rId2"/>
          <a:stretch>
            <a:fillRect/>
          </a:stretch>
        </p:blipFill>
        <p:spPr>
          <a:xfrm>
            <a:off x="1931873" y="2206101"/>
            <a:ext cx="7775111" cy="3992872"/>
          </a:xfrm>
        </p:spPr>
      </p:pic>
      <p:sp>
        <p:nvSpPr>
          <p:cNvPr id="4" name="Espaço Reservado para Data 3">
            <a:extLst>
              <a:ext uri="{FF2B5EF4-FFF2-40B4-BE49-F238E27FC236}">
                <a16:creationId xmlns:a16="http://schemas.microsoft.com/office/drawing/2014/main" id="{6D6B797E-81F2-7489-731C-FC059BC05638}"/>
              </a:ext>
            </a:extLst>
          </p:cNvPr>
          <p:cNvSpPr>
            <a:spLocks noGrp="1"/>
          </p:cNvSpPr>
          <p:nvPr>
            <p:ph type="dt" sz="half" idx="10"/>
          </p:nvPr>
        </p:nvSpPr>
        <p:spPr/>
        <p:txBody>
          <a:bodyPr/>
          <a:lstStyle/>
          <a:p>
            <a:pPr rtl="0"/>
            <a:fld id="{D6866A0C-EEE8-4DE1-9ECF-51EC9C0B8BE2}" type="datetime1">
              <a:rPr lang="pt-BR" smtClean="0"/>
              <a:t>20/03/2024</a:t>
            </a:fld>
            <a:endParaRPr lang="en-US" dirty="0"/>
          </a:p>
        </p:txBody>
      </p:sp>
    </p:spTree>
    <p:extLst>
      <p:ext uri="{BB962C8B-B14F-4D97-AF65-F5344CB8AC3E}">
        <p14:creationId xmlns:p14="http://schemas.microsoft.com/office/powerpoint/2010/main" val="31197498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8414EE75-4930-352E-0195-6B756D9F1F6B}"/>
              </a:ext>
            </a:extLst>
          </p:cNvPr>
          <p:cNvSpPr>
            <a:spLocks noGrp="1"/>
          </p:cNvSpPr>
          <p:nvPr>
            <p:ph type="title"/>
          </p:nvPr>
        </p:nvSpPr>
        <p:spPr/>
        <p:txBody>
          <a:bodyPr/>
          <a:lstStyle/>
          <a:p>
            <a:r>
              <a:rPr lang="pt-BR" dirty="0"/>
              <a:t>Outros Usos</a:t>
            </a:r>
          </a:p>
        </p:txBody>
      </p:sp>
      <p:sp>
        <p:nvSpPr>
          <p:cNvPr id="6" name="Espaço Reservado para Texto 5">
            <a:extLst>
              <a:ext uri="{FF2B5EF4-FFF2-40B4-BE49-F238E27FC236}">
                <a16:creationId xmlns:a16="http://schemas.microsoft.com/office/drawing/2014/main" id="{3DEBB644-16B5-C02C-025E-5B8C330A8040}"/>
              </a:ext>
            </a:extLst>
          </p:cNvPr>
          <p:cNvSpPr>
            <a:spLocks noGrp="1"/>
          </p:cNvSpPr>
          <p:nvPr>
            <p:ph type="body" idx="1"/>
          </p:nvPr>
        </p:nvSpPr>
        <p:spPr/>
        <p:txBody>
          <a:bodyPr/>
          <a:lstStyle/>
          <a:p>
            <a:endParaRPr lang="pt-BR"/>
          </a:p>
        </p:txBody>
      </p:sp>
      <p:sp>
        <p:nvSpPr>
          <p:cNvPr id="4" name="Espaço Reservado para Data 3">
            <a:extLst>
              <a:ext uri="{FF2B5EF4-FFF2-40B4-BE49-F238E27FC236}">
                <a16:creationId xmlns:a16="http://schemas.microsoft.com/office/drawing/2014/main" id="{FC8DC1B5-EF41-31C2-201C-4D676679B473}"/>
              </a:ext>
            </a:extLst>
          </p:cNvPr>
          <p:cNvSpPr>
            <a:spLocks noGrp="1"/>
          </p:cNvSpPr>
          <p:nvPr>
            <p:ph type="dt" sz="half" idx="10"/>
          </p:nvPr>
        </p:nvSpPr>
        <p:spPr/>
        <p:txBody>
          <a:bodyPr/>
          <a:lstStyle/>
          <a:p>
            <a:pPr rtl="0"/>
            <a:fld id="{D6866A0C-EEE8-4DE1-9ECF-51EC9C0B8BE2}" type="datetime1">
              <a:rPr lang="pt-BR" smtClean="0"/>
              <a:t>20/03/2024</a:t>
            </a:fld>
            <a:endParaRPr lang="en-US" dirty="0"/>
          </a:p>
        </p:txBody>
      </p:sp>
    </p:spTree>
    <p:extLst>
      <p:ext uri="{BB962C8B-B14F-4D97-AF65-F5344CB8AC3E}">
        <p14:creationId xmlns:p14="http://schemas.microsoft.com/office/powerpoint/2010/main" val="24244686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B9C5D0-9E68-0CD2-EEAB-CEB05E7CBE58}"/>
              </a:ext>
            </a:extLst>
          </p:cNvPr>
          <p:cNvSpPr>
            <a:spLocks noGrp="1"/>
          </p:cNvSpPr>
          <p:nvPr>
            <p:ph type="title"/>
          </p:nvPr>
        </p:nvSpPr>
        <p:spPr/>
        <p:txBody>
          <a:bodyPr/>
          <a:lstStyle/>
          <a:p>
            <a:r>
              <a:rPr lang="pt-BR" dirty="0"/>
              <a:t>Outros bons usos</a:t>
            </a:r>
          </a:p>
        </p:txBody>
      </p:sp>
      <p:sp>
        <p:nvSpPr>
          <p:cNvPr id="3" name="Espaço Reservado para Conteúdo 2">
            <a:extLst>
              <a:ext uri="{FF2B5EF4-FFF2-40B4-BE49-F238E27FC236}">
                <a16:creationId xmlns:a16="http://schemas.microsoft.com/office/drawing/2014/main" id="{4C7F1BA8-80C2-C4F2-8252-5CC0E3276E4F}"/>
              </a:ext>
            </a:extLst>
          </p:cNvPr>
          <p:cNvSpPr>
            <a:spLocks noGrp="1"/>
          </p:cNvSpPr>
          <p:nvPr>
            <p:ph idx="1"/>
          </p:nvPr>
        </p:nvSpPr>
        <p:spPr/>
        <p:txBody>
          <a:bodyPr/>
          <a:lstStyle/>
          <a:p>
            <a:r>
              <a:rPr lang="pt-BR" dirty="0"/>
              <a:t>Tradução simultânea </a:t>
            </a:r>
            <a:r>
              <a:rPr lang="pt-BR"/>
              <a:t>em webconferências</a:t>
            </a:r>
          </a:p>
          <a:p>
            <a:r>
              <a:rPr lang="pt-BR" dirty="0"/>
              <a:t>Aprendizado de idiomas</a:t>
            </a:r>
          </a:p>
          <a:p>
            <a:r>
              <a:rPr lang="pt-BR" dirty="0"/>
              <a:t>Criar códigos de programação</a:t>
            </a:r>
          </a:p>
          <a:p>
            <a:r>
              <a:rPr lang="pt-BR" dirty="0"/>
              <a:t>Geração de imagens</a:t>
            </a:r>
          </a:p>
        </p:txBody>
      </p:sp>
      <p:sp>
        <p:nvSpPr>
          <p:cNvPr id="4" name="Espaço Reservado para Data 3">
            <a:extLst>
              <a:ext uri="{FF2B5EF4-FFF2-40B4-BE49-F238E27FC236}">
                <a16:creationId xmlns:a16="http://schemas.microsoft.com/office/drawing/2014/main" id="{89A52D6F-1B0C-09F1-52D0-FDF368ED02F4}"/>
              </a:ext>
            </a:extLst>
          </p:cNvPr>
          <p:cNvSpPr>
            <a:spLocks noGrp="1"/>
          </p:cNvSpPr>
          <p:nvPr>
            <p:ph type="dt" sz="half" idx="10"/>
          </p:nvPr>
        </p:nvSpPr>
        <p:spPr/>
        <p:txBody>
          <a:bodyPr/>
          <a:lstStyle/>
          <a:p>
            <a:pPr rtl="0"/>
            <a:fld id="{D6866A0C-EEE8-4DE1-9ECF-51EC9C0B8BE2}" type="datetime1">
              <a:rPr lang="pt-BR" smtClean="0"/>
              <a:t>20/03/2024</a:t>
            </a:fld>
            <a:endParaRPr lang="en-US" dirty="0"/>
          </a:p>
        </p:txBody>
      </p:sp>
    </p:spTree>
    <p:extLst>
      <p:ext uri="{BB962C8B-B14F-4D97-AF65-F5344CB8AC3E}">
        <p14:creationId xmlns:p14="http://schemas.microsoft.com/office/powerpoint/2010/main" val="20051494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D1F34E-45C7-5037-0203-6A606649DD92}"/>
              </a:ext>
            </a:extLst>
          </p:cNvPr>
          <p:cNvSpPr>
            <a:spLocks noGrp="1"/>
          </p:cNvSpPr>
          <p:nvPr>
            <p:ph type="title"/>
          </p:nvPr>
        </p:nvSpPr>
        <p:spPr/>
        <p:txBody>
          <a:bodyPr/>
          <a:lstStyle/>
          <a:p>
            <a:r>
              <a:rPr lang="pt-BR" dirty="0"/>
              <a:t>wolframalpha.com</a:t>
            </a:r>
          </a:p>
        </p:txBody>
      </p:sp>
      <p:pic>
        <p:nvPicPr>
          <p:cNvPr id="6" name="Espaço Reservado para Conteúdo 5">
            <a:extLst>
              <a:ext uri="{FF2B5EF4-FFF2-40B4-BE49-F238E27FC236}">
                <a16:creationId xmlns:a16="http://schemas.microsoft.com/office/drawing/2014/main" id="{CE5499A1-69B8-C748-0CDA-DE293EF86B11}"/>
              </a:ext>
            </a:extLst>
          </p:cNvPr>
          <p:cNvPicPr>
            <a:picLocks noGrp="1" noChangeAspect="1"/>
          </p:cNvPicPr>
          <p:nvPr>
            <p:ph idx="1"/>
          </p:nvPr>
        </p:nvPicPr>
        <p:blipFill>
          <a:blip r:embed="rId2"/>
          <a:stretch>
            <a:fillRect/>
          </a:stretch>
        </p:blipFill>
        <p:spPr>
          <a:xfrm>
            <a:off x="1323940" y="2524907"/>
            <a:ext cx="9544120" cy="3267099"/>
          </a:xfrm>
        </p:spPr>
      </p:pic>
      <p:sp>
        <p:nvSpPr>
          <p:cNvPr id="4" name="Espaço Reservado para Data 3">
            <a:extLst>
              <a:ext uri="{FF2B5EF4-FFF2-40B4-BE49-F238E27FC236}">
                <a16:creationId xmlns:a16="http://schemas.microsoft.com/office/drawing/2014/main" id="{7C077657-68E9-C625-BAD4-12F29DE4B473}"/>
              </a:ext>
            </a:extLst>
          </p:cNvPr>
          <p:cNvSpPr>
            <a:spLocks noGrp="1"/>
          </p:cNvSpPr>
          <p:nvPr>
            <p:ph type="dt" sz="half" idx="10"/>
          </p:nvPr>
        </p:nvSpPr>
        <p:spPr/>
        <p:txBody>
          <a:bodyPr/>
          <a:lstStyle/>
          <a:p>
            <a:pPr rtl="0"/>
            <a:fld id="{D6866A0C-EEE8-4DE1-9ECF-51EC9C0B8BE2}" type="datetime1">
              <a:rPr lang="pt-BR" smtClean="0"/>
              <a:t>20/03/2024</a:t>
            </a:fld>
            <a:endParaRPr lang="en-US" dirty="0"/>
          </a:p>
        </p:txBody>
      </p:sp>
    </p:spTree>
    <p:extLst>
      <p:ext uri="{BB962C8B-B14F-4D97-AF65-F5344CB8AC3E}">
        <p14:creationId xmlns:p14="http://schemas.microsoft.com/office/powerpoint/2010/main" val="28571309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52D5C7-6FB7-B709-C9C4-A2E5DE1354F8}"/>
              </a:ext>
            </a:extLst>
          </p:cNvPr>
          <p:cNvSpPr>
            <a:spLocks noGrp="1"/>
          </p:cNvSpPr>
          <p:nvPr>
            <p:ph type="title"/>
          </p:nvPr>
        </p:nvSpPr>
        <p:spPr/>
        <p:txBody>
          <a:bodyPr/>
          <a:lstStyle/>
          <a:p>
            <a:r>
              <a:rPr lang="pt-BR" b="1" dirty="0">
                <a:effectLst/>
              </a:rPr>
              <a:t>Wolfram plugin no ChatGPT: Exemplo</a:t>
            </a:r>
            <a:endParaRPr lang="pt-BR" dirty="0"/>
          </a:p>
        </p:txBody>
      </p:sp>
      <p:sp>
        <p:nvSpPr>
          <p:cNvPr id="4" name="Espaço Reservado para Data 3">
            <a:extLst>
              <a:ext uri="{FF2B5EF4-FFF2-40B4-BE49-F238E27FC236}">
                <a16:creationId xmlns:a16="http://schemas.microsoft.com/office/drawing/2014/main" id="{4935FE1E-7EE9-26B1-7808-1B38CD8E08C1}"/>
              </a:ext>
            </a:extLst>
          </p:cNvPr>
          <p:cNvSpPr>
            <a:spLocks noGrp="1"/>
          </p:cNvSpPr>
          <p:nvPr>
            <p:ph type="dt" sz="half" idx="10"/>
          </p:nvPr>
        </p:nvSpPr>
        <p:spPr/>
        <p:txBody>
          <a:bodyPr/>
          <a:lstStyle/>
          <a:p>
            <a:pPr rtl="0"/>
            <a:fld id="{D6866A0C-EEE8-4DE1-9ECF-51EC9C0B8BE2}" type="datetime1">
              <a:rPr lang="pt-BR" smtClean="0"/>
              <a:t>20/03/2024</a:t>
            </a:fld>
            <a:endParaRPr lang="en-US" dirty="0"/>
          </a:p>
        </p:txBody>
      </p:sp>
      <p:sp>
        <p:nvSpPr>
          <p:cNvPr id="5" name="CaixaDeTexto 4">
            <a:extLst>
              <a:ext uri="{FF2B5EF4-FFF2-40B4-BE49-F238E27FC236}">
                <a16:creationId xmlns:a16="http://schemas.microsoft.com/office/drawing/2014/main" id="{8C57474F-017E-6A2F-B184-62F2A7051819}"/>
              </a:ext>
            </a:extLst>
          </p:cNvPr>
          <p:cNvSpPr txBox="1"/>
          <p:nvPr/>
        </p:nvSpPr>
        <p:spPr>
          <a:xfrm>
            <a:off x="1470043" y="5960076"/>
            <a:ext cx="8485384" cy="369332"/>
          </a:xfrm>
          <a:prstGeom prst="rect">
            <a:avLst/>
          </a:prstGeom>
          <a:noFill/>
        </p:spPr>
        <p:txBody>
          <a:bodyPr wrap="square" rtlCol="0">
            <a:spAutoFit/>
          </a:bodyPr>
          <a:lstStyle/>
          <a:p>
            <a:r>
              <a:rPr lang="pt-BR" dirty="0"/>
              <a:t>Fonte: </a:t>
            </a:r>
            <a:r>
              <a:rPr lang="en-US" b="1" dirty="0">
                <a:hlinkClick r:id="rId2"/>
              </a:rPr>
              <a:t>ChatGPT Gets Its “Wolfram Superpowers”!</a:t>
            </a:r>
            <a:endParaRPr lang="pt-BR" dirty="0"/>
          </a:p>
        </p:txBody>
      </p:sp>
      <p:pic>
        <p:nvPicPr>
          <p:cNvPr id="7" name="Imagem 6">
            <a:extLst>
              <a:ext uri="{FF2B5EF4-FFF2-40B4-BE49-F238E27FC236}">
                <a16:creationId xmlns:a16="http://schemas.microsoft.com/office/drawing/2014/main" id="{1CDF0D32-A70D-F492-6230-49974CE8A4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233" y="2569448"/>
            <a:ext cx="3879741" cy="2694610"/>
          </a:xfrm>
          <a:prstGeom prst="rect">
            <a:avLst/>
          </a:prstGeom>
        </p:spPr>
      </p:pic>
      <p:pic>
        <p:nvPicPr>
          <p:cNvPr id="9" name="Imagem 8">
            <a:extLst>
              <a:ext uri="{FF2B5EF4-FFF2-40B4-BE49-F238E27FC236}">
                <a16:creationId xmlns:a16="http://schemas.microsoft.com/office/drawing/2014/main" id="{D9280D51-2D50-22AC-1C70-8F88BF40EA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1941" y="2590540"/>
            <a:ext cx="3760108" cy="2684064"/>
          </a:xfrm>
          <a:prstGeom prst="rect">
            <a:avLst/>
          </a:prstGeom>
        </p:spPr>
      </p:pic>
      <p:pic>
        <p:nvPicPr>
          <p:cNvPr id="11" name="Imagem 10">
            <a:extLst>
              <a:ext uri="{FF2B5EF4-FFF2-40B4-BE49-F238E27FC236}">
                <a16:creationId xmlns:a16="http://schemas.microsoft.com/office/drawing/2014/main" id="{78CCD125-BB56-B54E-202C-645E4EDE74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3924" y="2590540"/>
            <a:ext cx="3492651" cy="2684064"/>
          </a:xfrm>
          <a:prstGeom prst="rect">
            <a:avLst/>
          </a:prstGeom>
        </p:spPr>
      </p:pic>
    </p:spTree>
    <p:extLst>
      <p:ext uri="{BB962C8B-B14F-4D97-AF65-F5344CB8AC3E}">
        <p14:creationId xmlns:p14="http://schemas.microsoft.com/office/powerpoint/2010/main" val="4937267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83DA0A-54F7-1428-7C96-6C194C9C0F2B}"/>
              </a:ext>
            </a:extLst>
          </p:cNvPr>
          <p:cNvSpPr>
            <a:spLocks noGrp="1"/>
          </p:cNvSpPr>
          <p:nvPr>
            <p:ph type="title"/>
          </p:nvPr>
        </p:nvSpPr>
        <p:spPr/>
        <p:txBody>
          <a:bodyPr/>
          <a:lstStyle/>
          <a:p>
            <a:r>
              <a:rPr lang="pt-BR" dirty="0"/>
              <a:t>Silêncio</a:t>
            </a:r>
          </a:p>
        </p:txBody>
      </p:sp>
      <p:sp>
        <p:nvSpPr>
          <p:cNvPr id="4" name="Espaço Reservado para Data 3">
            <a:extLst>
              <a:ext uri="{FF2B5EF4-FFF2-40B4-BE49-F238E27FC236}">
                <a16:creationId xmlns:a16="http://schemas.microsoft.com/office/drawing/2014/main" id="{4BE2FE02-92A9-F646-83A0-AAF0AD2D36EC}"/>
              </a:ext>
            </a:extLst>
          </p:cNvPr>
          <p:cNvSpPr>
            <a:spLocks noGrp="1"/>
          </p:cNvSpPr>
          <p:nvPr>
            <p:ph type="dt" sz="half" idx="10"/>
          </p:nvPr>
        </p:nvSpPr>
        <p:spPr/>
        <p:txBody>
          <a:bodyPr/>
          <a:lstStyle/>
          <a:p>
            <a:pPr rtl="0"/>
            <a:fld id="{D6866A0C-EEE8-4DE1-9ECF-51EC9C0B8BE2}" type="datetime1">
              <a:rPr lang="pt-BR" smtClean="0"/>
              <a:t>20/03/2024</a:t>
            </a:fld>
            <a:endParaRPr lang="en-US" dirty="0"/>
          </a:p>
        </p:txBody>
      </p:sp>
      <p:pic>
        <p:nvPicPr>
          <p:cNvPr id="10" name="Espaço Reservado para Conteúdo 9">
            <a:extLst>
              <a:ext uri="{FF2B5EF4-FFF2-40B4-BE49-F238E27FC236}">
                <a16:creationId xmlns:a16="http://schemas.microsoft.com/office/drawing/2014/main" id="{C00A4D67-046C-5FA4-3660-EC079F57737E}"/>
              </a:ext>
            </a:extLst>
          </p:cNvPr>
          <p:cNvPicPr>
            <a:picLocks noGrp="1" noChangeAspect="1"/>
          </p:cNvPicPr>
          <p:nvPr>
            <p:ph idx="1"/>
          </p:nvPr>
        </p:nvPicPr>
        <p:blipFill>
          <a:blip r:embed="rId2"/>
          <a:stretch>
            <a:fillRect/>
          </a:stretch>
        </p:blipFill>
        <p:spPr>
          <a:xfrm>
            <a:off x="3361054" y="794932"/>
            <a:ext cx="8196632" cy="5445230"/>
          </a:xfrm>
        </p:spPr>
      </p:pic>
      <p:sp>
        <p:nvSpPr>
          <p:cNvPr id="12" name="CaixaDeTexto 11">
            <a:extLst>
              <a:ext uri="{FF2B5EF4-FFF2-40B4-BE49-F238E27FC236}">
                <a16:creationId xmlns:a16="http://schemas.microsoft.com/office/drawing/2014/main" id="{CAB0181E-7761-2EA7-4ADF-5CB271D46324}"/>
              </a:ext>
            </a:extLst>
          </p:cNvPr>
          <p:cNvSpPr txBox="1"/>
          <p:nvPr/>
        </p:nvSpPr>
        <p:spPr>
          <a:xfrm>
            <a:off x="2862648" y="6350117"/>
            <a:ext cx="5133457" cy="369332"/>
          </a:xfrm>
          <a:prstGeom prst="rect">
            <a:avLst/>
          </a:prstGeom>
          <a:noFill/>
        </p:spPr>
        <p:txBody>
          <a:bodyPr wrap="none" rtlCol="0">
            <a:spAutoFit/>
          </a:bodyPr>
          <a:lstStyle/>
          <a:p>
            <a:r>
              <a:rPr lang="pt-BR" dirty="0"/>
              <a:t>Link: </a:t>
            </a:r>
            <a:r>
              <a:rPr lang="pt-BR" dirty="0">
                <a:hlinkClick r:id="rId3"/>
              </a:rPr>
              <a:t>https://libcal.ucd.ie/equipment/item/22613</a:t>
            </a:r>
            <a:r>
              <a:rPr lang="pt-BR" dirty="0"/>
              <a:t> </a:t>
            </a:r>
          </a:p>
        </p:txBody>
      </p:sp>
    </p:spTree>
    <p:extLst>
      <p:ext uri="{BB962C8B-B14F-4D97-AF65-F5344CB8AC3E}">
        <p14:creationId xmlns:p14="http://schemas.microsoft.com/office/powerpoint/2010/main" val="17251618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5A65C0-37C7-6DEC-F49E-F58BA1418988}"/>
              </a:ext>
            </a:extLst>
          </p:cNvPr>
          <p:cNvSpPr>
            <a:spLocks noGrp="1"/>
          </p:cNvSpPr>
          <p:nvPr>
            <p:ph type="title"/>
          </p:nvPr>
        </p:nvSpPr>
        <p:spPr/>
        <p:txBody>
          <a:bodyPr/>
          <a:lstStyle/>
          <a:p>
            <a:r>
              <a:rPr lang="pt-BR" dirty="0"/>
              <a:t>E NEM VOU ABORDAR O </a:t>
            </a:r>
            <a:r>
              <a:rPr lang="pt-BR" dirty="0" err="1"/>
              <a:t>sORA</a:t>
            </a:r>
            <a:r>
              <a:rPr lang="pt-BR" dirty="0"/>
              <a:t> da OpenAI</a:t>
            </a:r>
          </a:p>
        </p:txBody>
      </p:sp>
      <p:pic>
        <p:nvPicPr>
          <p:cNvPr id="6" name="Espaço Reservado para Conteúdo 5">
            <a:extLst>
              <a:ext uri="{FF2B5EF4-FFF2-40B4-BE49-F238E27FC236}">
                <a16:creationId xmlns:a16="http://schemas.microsoft.com/office/drawing/2014/main" id="{3DFB7F66-F8D5-6A74-35D4-B8CCB91987C2}"/>
              </a:ext>
            </a:extLst>
          </p:cNvPr>
          <p:cNvPicPr>
            <a:picLocks noGrp="1" noChangeAspect="1"/>
          </p:cNvPicPr>
          <p:nvPr>
            <p:ph idx="1"/>
          </p:nvPr>
        </p:nvPicPr>
        <p:blipFill>
          <a:blip r:embed="rId2"/>
          <a:stretch>
            <a:fillRect/>
          </a:stretch>
        </p:blipFill>
        <p:spPr>
          <a:xfrm>
            <a:off x="2328923" y="2341563"/>
            <a:ext cx="7534154" cy="3633787"/>
          </a:xfrm>
        </p:spPr>
      </p:pic>
      <p:sp>
        <p:nvSpPr>
          <p:cNvPr id="4" name="Espaço Reservado para Data 3">
            <a:extLst>
              <a:ext uri="{FF2B5EF4-FFF2-40B4-BE49-F238E27FC236}">
                <a16:creationId xmlns:a16="http://schemas.microsoft.com/office/drawing/2014/main" id="{D27EBF92-B2CE-445D-617D-22C561345655}"/>
              </a:ext>
            </a:extLst>
          </p:cNvPr>
          <p:cNvSpPr>
            <a:spLocks noGrp="1"/>
          </p:cNvSpPr>
          <p:nvPr>
            <p:ph type="dt" sz="half" idx="10"/>
          </p:nvPr>
        </p:nvSpPr>
        <p:spPr/>
        <p:txBody>
          <a:bodyPr/>
          <a:lstStyle/>
          <a:p>
            <a:pPr rtl="0"/>
            <a:fld id="{D6866A0C-EEE8-4DE1-9ECF-51EC9C0B8BE2}" type="datetime1">
              <a:rPr lang="pt-BR" smtClean="0"/>
              <a:t>20/03/2024</a:t>
            </a:fld>
            <a:endParaRPr lang="en-US" dirty="0"/>
          </a:p>
        </p:txBody>
      </p:sp>
      <p:sp>
        <p:nvSpPr>
          <p:cNvPr id="8" name="CaixaDeTexto 7">
            <a:extLst>
              <a:ext uri="{FF2B5EF4-FFF2-40B4-BE49-F238E27FC236}">
                <a16:creationId xmlns:a16="http://schemas.microsoft.com/office/drawing/2014/main" id="{E2F7AB5A-B257-35F3-BE65-08E9FF1F56B9}"/>
              </a:ext>
            </a:extLst>
          </p:cNvPr>
          <p:cNvSpPr txBox="1"/>
          <p:nvPr/>
        </p:nvSpPr>
        <p:spPr>
          <a:xfrm>
            <a:off x="4528102" y="6205611"/>
            <a:ext cx="3193503" cy="369332"/>
          </a:xfrm>
          <a:prstGeom prst="rect">
            <a:avLst/>
          </a:prstGeom>
          <a:noFill/>
        </p:spPr>
        <p:txBody>
          <a:bodyPr wrap="none" rtlCol="0">
            <a:spAutoFit/>
          </a:bodyPr>
          <a:lstStyle/>
          <a:p>
            <a:r>
              <a:rPr lang="pt-BR" dirty="0"/>
              <a:t>Link: </a:t>
            </a:r>
            <a:r>
              <a:rPr lang="pt-BR" dirty="0">
                <a:hlinkClick r:id="rId3"/>
              </a:rPr>
              <a:t>https://openai.com/sora</a:t>
            </a:r>
            <a:r>
              <a:rPr lang="pt-BR" dirty="0"/>
              <a:t> </a:t>
            </a:r>
          </a:p>
        </p:txBody>
      </p:sp>
    </p:spTree>
    <p:extLst>
      <p:ext uri="{BB962C8B-B14F-4D97-AF65-F5344CB8AC3E}">
        <p14:creationId xmlns:p14="http://schemas.microsoft.com/office/powerpoint/2010/main" val="616935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344806-8AD5-32C3-A811-AEC78FDFE62F}"/>
              </a:ext>
            </a:extLst>
          </p:cNvPr>
          <p:cNvSpPr>
            <a:spLocks noGrp="1"/>
          </p:cNvSpPr>
          <p:nvPr>
            <p:ph type="title"/>
          </p:nvPr>
        </p:nvSpPr>
        <p:spPr/>
        <p:txBody>
          <a:bodyPr/>
          <a:lstStyle/>
          <a:p>
            <a:r>
              <a:rPr lang="pt-BR" dirty="0"/>
              <a:t>Machine Learning </a:t>
            </a:r>
            <a:r>
              <a:rPr lang="pt-BR" dirty="0" err="1"/>
              <a:t>vs</a:t>
            </a:r>
            <a:r>
              <a:rPr lang="pt-BR" dirty="0"/>
              <a:t> </a:t>
            </a:r>
            <a:r>
              <a:rPr lang="pt-BR" dirty="0" err="1"/>
              <a:t>Deep</a:t>
            </a:r>
            <a:r>
              <a:rPr lang="pt-BR" dirty="0"/>
              <a:t> Learning</a:t>
            </a:r>
          </a:p>
        </p:txBody>
      </p:sp>
      <p:sp>
        <p:nvSpPr>
          <p:cNvPr id="4" name="Espaço Reservado para Data 3">
            <a:extLst>
              <a:ext uri="{FF2B5EF4-FFF2-40B4-BE49-F238E27FC236}">
                <a16:creationId xmlns:a16="http://schemas.microsoft.com/office/drawing/2014/main" id="{F27B6709-34A2-09B2-D307-3FDF21899D38}"/>
              </a:ext>
            </a:extLst>
          </p:cNvPr>
          <p:cNvSpPr>
            <a:spLocks noGrp="1"/>
          </p:cNvSpPr>
          <p:nvPr>
            <p:ph type="dt" sz="half" idx="10"/>
          </p:nvPr>
        </p:nvSpPr>
        <p:spPr/>
        <p:txBody>
          <a:bodyPr/>
          <a:lstStyle/>
          <a:p>
            <a:pPr rtl="0"/>
            <a:fld id="{D6866A0C-EEE8-4DE1-9ECF-51EC9C0B8BE2}" type="datetime1">
              <a:rPr lang="pt-BR" smtClean="0"/>
              <a:t>20/03/2024</a:t>
            </a:fld>
            <a:endParaRPr lang="en-US" dirty="0"/>
          </a:p>
        </p:txBody>
      </p:sp>
      <p:pic>
        <p:nvPicPr>
          <p:cNvPr id="2050" name="Picture 2" descr="02-MachinelearningVSDeeplearning_Mesa de trabajo 1 copia 2_Mesa de trabajo 1 copia 2">
            <a:extLst>
              <a:ext uri="{FF2B5EF4-FFF2-40B4-BE49-F238E27FC236}">
                <a16:creationId xmlns:a16="http://schemas.microsoft.com/office/drawing/2014/main" id="{684552F1-5650-3AD0-024F-B6985112B31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50590" y="2033183"/>
            <a:ext cx="6090819" cy="4308183"/>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36CABDCB-C9C4-3312-D5D3-68A003932924}"/>
              </a:ext>
            </a:extLst>
          </p:cNvPr>
          <p:cNvSpPr txBox="1"/>
          <p:nvPr/>
        </p:nvSpPr>
        <p:spPr>
          <a:xfrm>
            <a:off x="3340099" y="6345173"/>
            <a:ext cx="5957144" cy="276999"/>
          </a:xfrm>
          <a:prstGeom prst="rect">
            <a:avLst/>
          </a:prstGeom>
          <a:noFill/>
        </p:spPr>
        <p:txBody>
          <a:bodyPr wrap="none" rtlCol="0">
            <a:spAutoFit/>
          </a:bodyPr>
          <a:lstStyle/>
          <a:p>
            <a:r>
              <a:rPr lang="pt-BR" sz="1200" dirty="0"/>
              <a:t>Fonte: </a:t>
            </a:r>
            <a:r>
              <a:rPr lang="pt-BR" sz="1200" dirty="0">
                <a:hlinkClick r:id="rId3"/>
              </a:rPr>
              <a:t>https://blog.bismart.com/en/difference-between-machine-learning-deep-learning</a:t>
            </a:r>
            <a:r>
              <a:rPr lang="pt-BR" sz="1200" dirty="0"/>
              <a:t> </a:t>
            </a:r>
          </a:p>
        </p:txBody>
      </p:sp>
    </p:spTree>
    <p:extLst>
      <p:ext uri="{BB962C8B-B14F-4D97-AF65-F5344CB8AC3E}">
        <p14:creationId xmlns:p14="http://schemas.microsoft.com/office/powerpoint/2010/main" val="3531386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D45C39-1358-1C70-4736-4B8283A0E8D1}"/>
              </a:ext>
            </a:extLst>
          </p:cNvPr>
          <p:cNvSpPr>
            <a:spLocks noGrp="1"/>
          </p:cNvSpPr>
          <p:nvPr>
            <p:ph type="title"/>
          </p:nvPr>
        </p:nvSpPr>
        <p:spPr/>
        <p:txBody>
          <a:bodyPr/>
          <a:lstStyle/>
          <a:p>
            <a:r>
              <a:rPr lang="pt-BR" dirty="0"/>
              <a:t>Atenção é tudo que você precisa</a:t>
            </a:r>
          </a:p>
        </p:txBody>
      </p:sp>
      <p:pic>
        <p:nvPicPr>
          <p:cNvPr id="6" name="Espaço Reservado para Conteúdo 5">
            <a:hlinkClick r:id="rId2"/>
            <a:extLst>
              <a:ext uri="{FF2B5EF4-FFF2-40B4-BE49-F238E27FC236}">
                <a16:creationId xmlns:a16="http://schemas.microsoft.com/office/drawing/2014/main" id="{3E950C30-C692-1E22-3CED-561CAD225154}"/>
              </a:ext>
            </a:extLst>
          </p:cNvPr>
          <p:cNvPicPr>
            <a:picLocks noGrp="1" noChangeAspect="1"/>
          </p:cNvPicPr>
          <p:nvPr>
            <p:ph idx="1"/>
          </p:nvPr>
        </p:nvPicPr>
        <p:blipFill>
          <a:blip r:embed="rId3"/>
          <a:stretch>
            <a:fillRect/>
          </a:stretch>
        </p:blipFill>
        <p:spPr>
          <a:xfrm>
            <a:off x="581192" y="2222888"/>
            <a:ext cx="6403495" cy="3579341"/>
          </a:xfrm>
        </p:spPr>
      </p:pic>
      <p:sp>
        <p:nvSpPr>
          <p:cNvPr id="4" name="Espaço Reservado para Data 3">
            <a:extLst>
              <a:ext uri="{FF2B5EF4-FFF2-40B4-BE49-F238E27FC236}">
                <a16:creationId xmlns:a16="http://schemas.microsoft.com/office/drawing/2014/main" id="{C4EEED39-F51D-0312-3BDD-8ACAD6029375}"/>
              </a:ext>
            </a:extLst>
          </p:cNvPr>
          <p:cNvSpPr>
            <a:spLocks noGrp="1"/>
          </p:cNvSpPr>
          <p:nvPr>
            <p:ph type="dt" sz="half" idx="10"/>
          </p:nvPr>
        </p:nvSpPr>
        <p:spPr/>
        <p:txBody>
          <a:bodyPr/>
          <a:lstStyle/>
          <a:p>
            <a:pPr rtl="0"/>
            <a:fld id="{D6866A0C-EEE8-4DE1-9ECF-51EC9C0B8BE2}" type="datetime1">
              <a:rPr lang="pt-BR" smtClean="0"/>
              <a:t>20/03/2024</a:t>
            </a:fld>
            <a:endParaRPr lang="en-US" dirty="0"/>
          </a:p>
        </p:txBody>
      </p:sp>
      <p:pic>
        <p:nvPicPr>
          <p:cNvPr id="8" name="Imagem 7">
            <a:extLst>
              <a:ext uri="{FF2B5EF4-FFF2-40B4-BE49-F238E27FC236}">
                <a16:creationId xmlns:a16="http://schemas.microsoft.com/office/drawing/2014/main" id="{0D3ED0ED-9205-55EA-7F64-AE603294B84F}"/>
              </a:ext>
            </a:extLst>
          </p:cNvPr>
          <p:cNvPicPr>
            <a:picLocks noChangeAspect="1"/>
          </p:cNvPicPr>
          <p:nvPr/>
        </p:nvPicPr>
        <p:blipFill>
          <a:blip r:embed="rId4"/>
          <a:stretch>
            <a:fillRect/>
          </a:stretch>
        </p:blipFill>
        <p:spPr>
          <a:xfrm>
            <a:off x="7427487" y="869093"/>
            <a:ext cx="3817883" cy="4933136"/>
          </a:xfrm>
          <a:prstGeom prst="rect">
            <a:avLst/>
          </a:prstGeom>
        </p:spPr>
      </p:pic>
    </p:spTree>
    <p:extLst>
      <p:ext uri="{BB962C8B-B14F-4D97-AF65-F5344CB8AC3E}">
        <p14:creationId xmlns:p14="http://schemas.microsoft.com/office/powerpoint/2010/main" val="411176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Data 3">
            <a:extLst>
              <a:ext uri="{FF2B5EF4-FFF2-40B4-BE49-F238E27FC236}">
                <a16:creationId xmlns:a16="http://schemas.microsoft.com/office/drawing/2014/main" id="{722A9719-08D9-B59E-50F1-F5056341C607}"/>
              </a:ext>
            </a:extLst>
          </p:cNvPr>
          <p:cNvSpPr>
            <a:spLocks noGrp="1"/>
          </p:cNvSpPr>
          <p:nvPr>
            <p:ph type="dt" sz="half" idx="10"/>
          </p:nvPr>
        </p:nvSpPr>
        <p:spPr/>
        <p:txBody>
          <a:bodyPr/>
          <a:lstStyle/>
          <a:p>
            <a:pPr rtl="0"/>
            <a:fld id="{D6866A0C-EEE8-4DE1-9ECF-51EC9C0B8BE2}" type="datetime1">
              <a:rPr lang="pt-BR" smtClean="0"/>
              <a:t>20/03/2024</a:t>
            </a:fld>
            <a:endParaRPr lang="en-US" dirty="0"/>
          </a:p>
        </p:txBody>
      </p:sp>
      <p:pic>
        <p:nvPicPr>
          <p:cNvPr id="6" name="Imagem 5">
            <a:extLst>
              <a:ext uri="{FF2B5EF4-FFF2-40B4-BE49-F238E27FC236}">
                <a16:creationId xmlns:a16="http://schemas.microsoft.com/office/drawing/2014/main" id="{87299578-292D-412C-292E-5F564EF699C8}"/>
              </a:ext>
            </a:extLst>
          </p:cNvPr>
          <p:cNvPicPr>
            <a:picLocks noChangeAspect="1"/>
          </p:cNvPicPr>
          <p:nvPr/>
        </p:nvPicPr>
        <p:blipFill>
          <a:blip r:embed="rId2"/>
          <a:stretch>
            <a:fillRect/>
          </a:stretch>
        </p:blipFill>
        <p:spPr>
          <a:xfrm rot="5400000">
            <a:off x="2917972" y="1619196"/>
            <a:ext cx="5792769" cy="4061908"/>
          </a:xfrm>
          <a:prstGeom prst="rect">
            <a:avLst/>
          </a:prstGeom>
        </p:spPr>
      </p:pic>
    </p:spTree>
    <p:extLst>
      <p:ext uri="{BB962C8B-B14F-4D97-AF65-F5344CB8AC3E}">
        <p14:creationId xmlns:p14="http://schemas.microsoft.com/office/powerpoint/2010/main" val="3703684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B3B63293-68F3-F2DA-66DA-5163D7D4CE17}"/>
              </a:ext>
            </a:extLst>
          </p:cNvPr>
          <p:cNvSpPr>
            <a:spLocks noGrp="1"/>
          </p:cNvSpPr>
          <p:nvPr>
            <p:ph type="dt" sz="half" idx="10"/>
          </p:nvPr>
        </p:nvSpPr>
        <p:spPr/>
        <p:txBody>
          <a:bodyPr/>
          <a:lstStyle/>
          <a:p>
            <a:pPr rtl="0"/>
            <a:fld id="{3422C804-0B7D-49A4-9AA4-17093ACFAE26}" type="datetime1">
              <a:rPr lang="pt-BR" smtClean="0"/>
              <a:t>20/03/2024</a:t>
            </a:fld>
            <a:endParaRPr lang="en-US" dirty="0"/>
          </a:p>
        </p:txBody>
      </p:sp>
      <p:pic>
        <p:nvPicPr>
          <p:cNvPr id="4" name="Imagem 3">
            <a:extLst>
              <a:ext uri="{FF2B5EF4-FFF2-40B4-BE49-F238E27FC236}">
                <a16:creationId xmlns:a16="http://schemas.microsoft.com/office/drawing/2014/main" id="{7CBB2105-FFE8-2151-D5A7-0CAC6AE8485E}"/>
              </a:ext>
            </a:extLst>
          </p:cNvPr>
          <p:cNvPicPr>
            <a:picLocks noChangeAspect="1"/>
          </p:cNvPicPr>
          <p:nvPr/>
        </p:nvPicPr>
        <p:blipFill>
          <a:blip r:embed="rId2"/>
          <a:stretch>
            <a:fillRect/>
          </a:stretch>
        </p:blipFill>
        <p:spPr>
          <a:xfrm rot="5400000">
            <a:off x="3128945" y="930253"/>
            <a:ext cx="4924072" cy="5847962"/>
          </a:xfrm>
          <a:prstGeom prst="rect">
            <a:avLst/>
          </a:prstGeom>
        </p:spPr>
      </p:pic>
    </p:spTree>
    <p:extLst>
      <p:ext uri="{BB962C8B-B14F-4D97-AF65-F5344CB8AC3E}">
        <p14:creationId xmlns:p14="http://schemas.microsoft.com/office/powerpoint/2010/main" val="207403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CC205BCC-0ED1-EA80-2E29-09FBD4460F97}"/>
              </a:ext>
            </a:extLst>
          </p:cNvPr>
          <p:cNvSpPr>
            <a:spLocks noGrp="1"/>
          </p:cNvSpPr>
          <p:nvPr>
            <p:ph type="dt" sz="half" idx="10"/>
          </p:nvPr>
        </p:nvSpPr>
        <p:spPr/>
        <p:txBody>
          <a:bodyPr/>
          <a:lstStyle/>
          <a:p>
            <a:pPr rtl="0"/>
            <a:fld id="{3422C804-0B7D-49A4-9AA4-17093ACFAE26}" type="datetime1">
              <a:rPr lang="pt-BR" smtClean="0"/>
              <a:t>20/03/2024</a:t>
            </a:fld>
            <a:endParaRPr lang="en-US" dirty="0"/>
          </a:p>
        </p:txBody>
      </p:sp>
      <p:pic>
        <p:nvPicPr>
          <p:cNvPr id="4" name="Imagem 3">
            <a:extLst>
              <a:ext uri="{FF2B5EF4-FFF2-40B4-BE49-F238E27FC236}">
                <a16:creationId xmlns:a16="http://schemas.microsoft.com/office/drawing/2014/main" id="{42659969-70C7-568B-D857-EBF5674D1F3D}"/>
              </a:ext>
            </a:extLst>
          </p:cNvPr>
          <p:cNvPicPr>
            <a:picLocks noChangeAspect="1"/>
          </p:cNvPicPr>
          <p:nvPr/>
        </p:nvPicPr>
        <p:blipFill>
          <a:blip r:embed="rId2"/>
          <a:stretch>
            <a:fillRect/>
          </a:stretch>
        </p:blipFill>
        <p:spPr>
          <a:xfrm rot="5400000">
            <a:off x="3125477" y="400673"/>
            <a:ext cx="5704806" cy="6341676"/>
          </a:xfrm>
          <a:prstGeom prst="rect">
            <a:avLst/>
          </a:prstGeom>
        </p:spPr>
      </p:pic>
    </p:spTree>
    <p:extLst>
      <p:ext uri="{BB962C8B-B14F-4D97-AF65-F5344CB8AC3E}">
        <p14:creationId xmlns:p14="http://schemas.microsoft.com/office/powerpoint/2010/main" val="2281905304"/>
      </p:ext>
    </p:extLst>
  </p:cSld>
  <p:clrMapOvr>
    <a:masterClrMapping/>
  </p:clrMapOvr>
</p:sld>
</file>

<file path=ppt/theme/theme1.xml><?xml version="1.0" encoding="utf-8"?>
<a:theme xmlns:a="http://schemas.openxmlformats.org/drawingml/2006/main" name="DividendVTI">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_41798623_TF33552983" id="{3F923CBD-04A0-41B3-B873-EF426160762E}" vid="{54083136-2BEC-4495-B8B7-3CA1817B37D9}"/>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{C8CECDFF-D57E-4DEE-A48E-60A8EB412E57}tf33552983_win32</Template>
  <TotalTime>412</TotalTime>
  <Words>878</Words>
  <Application>Microsoft Office PowerPoint</Application>
  <PresentationFormat>Widescreen</PresentationFormat>
  <Paragraphs>133</Paragraphs>
  <Slides>47</Slides>
  <Notes>0</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47</vt:i4>
      </vt:variant>
    </vt:vector>
  </HeadingPairs>
  <TitlesOfParts>
    <vt:vector size="52" baseType="lpstr">
      <vt:lpstr>Calibri</vt:lpstr>
      <vt:lpstr>Franklin Gothic Book</vt:lpstr>
      <vt:lpstr>Franklin Gothic Demi</vt:lpstr>
      <vt:lpstr>Wingdings 2</vt:lpstr>
      <vt:lpstr>DividendVTI</vt:lpstr>
      <vt:lpstr>DESMISTIFICANDO Inteligência Artificial PARA BIBLIOTECÁRIOS</vt:lpstr>
      <vt:lpstr>IA está na nossa vida a muito tempo</vt:lpstr>
      <vt:lpstr>IA nas nossas mãos</vt:lpstr>
      <vt:lpstr>Machine Learning e Deep Learning vs. Large Language Models</vt:lpstr>
      <vt:lpstr>Machine Learning vs Deep Learning</vt:lpstr>
      <vt:lpstr>Atenção é tudo que você precisa</vt:lpstr>
      <vt:lpstr>Apresentação do PowerPoint</vt:lpstr>
      <vt:lpstr>Apresentação do PowerPoint</vt:lpstr>
      <vt:lpstr>Apresentação do PowerPoint</vt:lpstr>
      <vt:lpstr>ChatGPT preguiçoso?</vt:lpstr>
      <vt:lpstr>Web Semântica</vt:lpstr>
      <vt:lpstr>Custo da Inteligência artificial</vt:lpstr>
      <vt:lpstr>O boom da IA pode usar uma quantidade chocante de eletricidade</vt:lpstr>
      <vt:lpstr>Apresentação do PowerPoint</vt:lpstr>
      <vt:lpstr>Preço mensal das ações da NVIDIA na bolsa de valores Nasdaq de janeiro de 2010 a agosto de 2023</vt:lpstr>
      <vt:lpstr>Custos para os usuários?</vt:lpstr>
      <vt:lpstr>A IA vai tirar nossos trabalhos?</vt:lpstr>
      <vt:lpstr>Apresentação do PowerPoint</vt:lpstr>
      <vt:lpstr>IA na Biblioteconomia</vt:lpstr>
      <vt:lpstr>Integridade acadêmica</vt:lpstr>
      <vt:lpstr>Os detectores de IA funcionam?</vt:lpstr>
      <vt:lpstr>Textos gerados por IA em revistas científicas Importantes</vt:lpstr>
      <vt:lpstr>Como fica a autoria?</vt:lpstr>
      <vt:lpstr>Orientação para uso em melhoria de trabalhos acadêmicos</vt:lpstr>
      <vt:lpstr>Literacia em IA</vt:lpstr>
      <vt:lpstr>90% do conteúdo online será gerado por I.A. </vt:lpstr>
      <vt:lpstr>Combate a Fake News</vt:lpstr>
      <vt:lpstr>IA em bibliotecas</vt:lpstr>
      <vt:lpstr>American Libraries: World of AI</vt:lpstr>
      <vt:lpstr>LibGuide: Student Guide to ChatGPT </vt:lpstr>
      <vt:lpstr>LibGuide: AI Literacy in the Age of ChatGPT</vt:lpstr>
      <vt:lpstr>Alfabetização informacional</vt:lpstr>
      <vt:lpstr>Guia para aquisição de ferramentas de IA: Evaluating generative AI tools for purchase: a checklist</vt:lpstr>
      <vt:lpstr>AI SALON SERIES</vt:lpstr>
      <vt:lpstr>Tour Interativo</vt:lpstr>
      <vt:lpstr>Os poderosos computadores do GIS &amp; Data Lab estão disponíveis para toda a comunidade do MIT</vt:lpstr>
      <vt:lpstr>Minhas experiências com IA</vt:lpstr>
      <vt:lpstr>Classificador - Sustainable Development Goals (SDGs)</vt:lpstr>
      <vt:lpstr>Classificador - Ciência da Informação</vt:lpstr>
      <vt:lpstr>NVIDIA CHAT WITH RTX</vt:lpstr>
      <vt:lpstr>NVIDIA BROADCAST</vt:lpstr>
      <vt:lpstr>Outros Usos</vt:lpstr>
      <vt:lpstr>Outros bons usos</vt:lpstr>
      <vt:lpstr>wolframalpha.com</vt:lpstr>
      <vt:lpstr>Wolfram plugin no ChatGPT: Exemplo</vt:lpstr>
      <vt:lpstr>Silêncio</vt:lpstr>
      <vt:lpstr>E NEM VOU ABORDAR O sORA da OpenAI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DESMISTIFICANDO IA PARA BIBLIOTECÁRIOS</dc:title>
  <dc:creator>Tiago Murakami</dc:creator>
  <cp:lastModifiedBy>Tiago Murakami</cp:lastModifiedBy>
  <cp:revision>68</cp:revision>
  <dcterms:created xsi:type="dcterms:W3CDTF">2024-03-13T19:28:32Z</dcterms:created>
  <dcterms:modified xsi:type="dcterms:W3CDTF">2024-03-20T20:57:26Z</dcterms:modified>
</cp:coreProperties>
</file>