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5143500" type="screen16x9"/>
  <p:notesSz cx="6858000" cy="9144000"/>
  <p:embeddedFontLst>
    <p:embeddedFont>
      <p:font typeface="Maven Pro" panose="020B0604020202020204" charset="0"/>
      <p:regular r:id="rId52"/>
      <p:bold r:id="rId53"/>
    </p:embeddedFont>
    <p:embeddedFont>
      <p:font typeface="Nunito" pitchFamily="2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f1f2550477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f1f2550477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f68ec4f98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f68ec4f98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f68ec4f984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f68ec4f984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fc663c17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fc663c17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f1f255047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f1f255047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f1f2550477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f1f2550477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bdaca62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bdaca62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f1f2550477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f1f2550477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fb13a213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fb13a213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b15ded69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b15ded69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b13a2130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fb13a2130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fb73aa9e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fb73aa9e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fb15ded6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fb15ded6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02210407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02210407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fb0e6d336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fb0e6d336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fb0e6d336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fb0e6d336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0220ffce7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0220ffce7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0220ffce7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0220ffce7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0220ffce7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10220ffce7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fc663c17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fc663c17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fc663c17e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fc663c17e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fb13a2130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fb13a2130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0220ffce7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0220ffce7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012fb2f5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012fb2f5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012fb2f51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012fb2f51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012fb2f51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012fb2f51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0220ffce7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0220ffce7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fc663c17e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fc663c17e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fc663c17e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fc663c17e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0220ffce7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10220ffce7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0220ffce7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0220ffce7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220ffce7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0220ffce7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fb0e6d33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fb0e6d33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f68ec4f98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f68ec4f984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fc663c17e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fc663c17e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0220ffce7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10220ffce7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0220ffce7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10220ffce7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fa3f403c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fa3f403c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f698e694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f698e694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022104072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1022104072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fc663c17e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fc663c17e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0221040a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10221040a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0220ffce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0220ffce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fb0e6d336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fb0e6d336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f68ec4f8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f68ec4f8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fb13a2130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fb13a2130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f698e6942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f698e6942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f1f255047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f1f255047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.com/website?sl=en&amp;tl=pt&amp;nui=1&amp;u=https://www.w3.org/community/schema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ranslate.google.com/website?sl=en&amp;tl=pt&amp;nui=1&amp;u=http://github.com/schemaorg/schemaorg" TargetMode="External"/><Relationship Id="rId4" Type="http://schemas.openxmlformats.org/officeDocument/2006/relationships/hyperlink" Target="https://translate.google.com/website?sl=en&amp;tl=pt&amp;nui=1&amp;u=http://lists.w3.org/Archives/Public/public-schemao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.ufmg.br/snbu2014/wp-content/uploads/trabalhos/425-2129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ma.org/Boo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hyperlink" Target="https://schema.org/ComicStory" TargetMode="External"/><Relationship Id="rId18" Type="http://schemas.openxmlformats.org/officeDocument/2006/relationships/hyperlink" Target="https://schema.org/CreativeWorkSeries" TargetMode="External"/><Relationship Id="rId26" Type="http://schemas.openxmlformats.org/officeDocument/2006/relationships/hyperlink" Target="https://schema.org/Episode" TargetMode="External"/><Relationship Id="rId39" Type="http://schemas.openxmlformats.org/officeDocument/2006/relationships/hyperlink" Target="https://schema.org/Manuscript" TargetMode="External"/><Relationship Id="rId21" Type="http://schemas.openxmlformats.org/officeDocument/2006/relationships/hyperlink" Target="https://schema.org/DefinedTermSet" TargetMode="External"/><Relationship Id="rId34" Type="http://schemas.openxmlformats.org/officeDocument/2006/relationships/hyperlink" Target="https://schema.org/HowToTip" TargetMode="External"/><Relationship Id="rId42" Type="http://schemas.openxmlformats.org/officeDocument/2006/relationships/hyperlink" Target="https://schema.org/MediaObject" TargetMode="External"/><Relationship Id="rId47" Type="http://schemas.openxmlformats.org/officeDocument/2006/relationships/hyperlink" Target="https://schema.org/Movie" TargetMode="External"/><Relationship Id="rId50" Type="http://schemas.openxmlformats.org/officeDocument/2006/relationships/hyperlink" Target="https://schema.org/MusicRecording" TargetMode="External"/><Relationship Id="rId55" Type="http://schemas.openxmlformats.org/officeDocument/2006/relationships/hyperlink" Target="https://schema.org/PublicationIssue" TargetMode="External"/><Relationship Id="rId63" Type="http://schemas.openxmlformats.org/officeDocument/2006/relationships/hyperlink" Target="https://schema.org/SoftwareSourceCode" TargetMode="External"/><Relationship Id="rId68" Type="http://schemas.openxmlformats.org/officeDocument/2006/relationships/hyperlink" Target="https://schema.org/Thesis" TargetMode="External"/><Relationship Id="rId7" Type="http://schemas.openxmlformats.org/officeDocument/2006/relationships/hyperlink" Target="https://schema.org/Blog" TargetMode="External"/><Relationship Id="rId71" Type="http://schemas.openxmlformats.org/officeDocument/2006/relationships/hyperlink" Target="https://schema.org/WebPage" TargetMode="External"/><Relationship Id="rId2" Type="http://schemas.openxmlformats.org/officeDocument/2006/relationships/notesSlide" Target="../notesSlides/notesSlide19.xml"/><Relationship Id="rId16" Type="http://schemas.openxmlformats.org/officeDocument/2006/relationships/hyperlink" Target="https://schema.org/Course" TargetMode="External"/><Relationship Id="rId29" Type="http://schemas.openxmlformats.org/officeDocument/2006/relationships/hyperlink" Target="https://schema.org/Guide" TargetMode="External"/><Relationship Id="rId11" Type="http://schemas.openxmlformats.org/officeDocument/2006/relationships/hyperlink" Target="https://schema.org/Clip" TargetMode="External"/><Relationship Id="rId24" Type="http://schemas.openxmlformats.org/officeDocument/2006/relationships/hyperlink" Target="https://schema.org/Drawing" TargetMode="External"/><Relationship Id="rId32" Type="http://schemas.openxmlformats.org/officeDocument/2006/relationships/hyperlink" Target="https://schema.org/HowToSection" TargetMode="External"/><Relationship Id="rId37" Type="http://schemas.openxmlformats.org/officeDocument/2006/relationships/hyperlink" Target="https://schema.org/LearningResource" TargetMode="External"/><Relationship Id="rId40" Type="http://schemas.openxmlformats.org/officeDocument/2006/relationships/hyperlink" Target="https://schema.org/Map" TargetMode="External"/><Relationship Id="rId45" Type="http://schemas.openxmlformats.org/officeDocument/2006/relationships/hyperlink" Target="https://schema.org/MenuSection" TargetMode="External"/><Relationship Id="rId53" Type="http://schemas.openxmlformats.org/officeDocument/2006/relationships/hyperlink" Target="https://schema.org/Play" TargetMode="External"/><Relationship Id="rId58" Type="http://schemas.openxmlformats.org/officeDocument/2006/relationships/hyperlink" Target="https://schema.org/Review" TargetMode="External"/><Relationship Id="rId66" Type="http://schemas.openxmlformats.org/officeDocument/2006/relationships/hyperlink" Target="https://schema.org/TVSeason" TargetMode="External"/><Relationship Id="rId5" Type="http://schemas.openxmlformats.org/officeDocument/2006/relationships/hyperlink" Target="https://schema.org/Article" TargetMode="External"/><Relationship Id="rId15" Type="http://schemas.openxmlformats.org/officeDocument/2006/relationships/hyperlink" Target="https://schema.org/Conversation" TargetMode="External"/><Relationship Id="rId23" Type="http://schemas.openxmlformats.org/officeDocument/2006/relationships/hyperlink" Target="https://schema.org/DigitalDocument" TargetMode="External"/><Relationship Id="rId28" Type="http://schemas.openxmlformats.org/officeDocument/2006/relationships/hyperlink" Target="https://schema.org/Game" TargetMode="External"/><Relationship Id="rId36" Type="http://schemas.openxmlformats.org/officeDocument/2006/relationships/hyperlink" Target="https://schema.org/HyperTocEntry" TargetMode="External"/><Relationship Id="rId49" Type="http://schemas.openxmlformats.org/officeDocument/2006/relationships/hyperlink" Target="https://schema.org/MusicPlaylist" TargetMode="External"/><Relationship Id="rId57" Type="http://schemas.openxmlformats.org/officeDocument/2006/relationships/hyperlink" Target="https://schema.org/Quotation" TargetMode="External"/><Relationship Id="rId61" Type="http://schemas.openxmlformats.org/officeDocument/2006/relationships/hyperlink" Target="https://schema.org/ShortStory" TargetMode="External"/><Relationship Id="rId10" Type="http://schemas.openxmlformats.org/officeDocument/2006/relationships/hyperlink" Target="https://schema.org/Claim" TargetMode="External"/><Relationship Id="rId19" Type="http://schemas.openxmlformats.org/officeDocument/2006/relationships/hyperlink" Target="https://schema.org/DataCatalog" TargetMode="External"/><Relationship Id="rId31" Type="http://schemas.openxmlformats.org/officeDocument/2006/relationships/hyperlink" Target="https://schema.org/HowToDirection" TargetMode="External"/><Relationship Id="rId44" Type="http://schemas.openxmlformats.org/officeDocument/2006/relationships/hyperlink" Target="https://schema.org/Menu" TargetMode="External"/><Relationship Id="rId52" Type="http://schemas.openxmlformats.org/officeDocument/2006/relationships/hyperlink" Target="https://schema.org/Photograph" TargetMode="External"/><Relationship Id="rId60" Type="http://schemas.openxmlformats.org/officeDocument/2006/relationships/hyperlink" Target="https://schema.org/SheetMusic" TargetMode="External"/><Relationship Id="rId65" Type="http://schemas.openxmlformats.org/officeDocument/2006/relationships/hyperlink" Target="https://schema.org/Statement" TargetMode="External"/><Relationship Id="rId73" Type="http://schemas.openxmlformats.org/officeDocument/2006/relationships/hyperlink" Target="https://schema.org/WebSite" TargetMode="External"/><Relationship Id="rId4" Type="http://schemas.openxmlformats.org/officeDocument/2006/relationships/hyperlink" Target="https://schema.org/ArchiveComponent" TargetMode="External"/><Relationship Id="rId9" Type="http://schemas.openxmlformats.org/officeDocument/2006/relationships/hyperlink" Target="https://schema.org/Chapter" TargetMode="External"/><Relationship Id="rId14" Type="http://schemas.openxmlformats.org/officeDocument/2006/relationships/hyperlink" Target="https://schema.org/Comment" TargetMode="External"/><Relationship Id="rId22" Type="http://schemas.openxmlformats.org/officeDocument/2006/relationships/hyperlink" Target="https://schema.org/Diet" TargetMode="External"/><Relationship Id="rId27" Type="http://schemas.openxmlformats.org/officeDocument/2006/relationships/hyperlink" Target="https://schema.org/ExercisePlan" TargetMode="External"/><Relationship Id="rId30" Type="http://schemas.openxmlformats.org/officeDocument/2006/relationships/hyperlink" Target="https://schema.org/HowTo" TargetMode="External"/><Relationship Id="rId35" Type="http://schemas.openxmlformats.org/officeDocument/2006/relationships/hyperlink" Target="https://schema.org/HyperToc" TargetMode="External"/><Relationship Id="rId43" Type="http://schemas.openxmlformats.org/officeDocument/2006/relationships/hyperlink" Target="https://schema.org/MediaReviewItem" TargetMode="External"/><Relationship Id="rId48" Type="http://schemas.openxmlformats.org/officeDocument/2006/relationships/hyperlink" Target="https://schema.org/MusicComposition" TargetMode="External"/><Relationship Id="rId56" Type="http://schemas.openxmlformats.org/officeDocument/2006/relationships/hyperlink" Target="https://schema.org/PublicationVolume" TargetMode="External"/><Relationship Id="rId64" Type="http://schemas.openxmlformats.org/officeDocument/2006/relationships/hyperlink" Target="https://schema.org/SpecialAnnouncement" TargetMode="External"/><Relationship Id="rId69" Type="http://schemas.openxmlformats.org/officeDocument/2006/relationships/hyperlink" Target="https://schema.org/VisualArtwork" TargetMode="External"/><Relationship Id="rId8" Type="http://schemas.openxmlformats.org/officeDocument/2006/relationships/hyperlink" Target="https://schema.org/Book" TargetMode="External"/><Relationship Id="rId51" Type="http://schemas.openxmlformats.org/officeDocument/2006/relationships/hyperlink" Target="https://schema.org/Painting" TargetMode="External"/><Relationship Id="rId72" Type="http://schemas.openxmlformats.org/officeDocument/2006/relationships/hyperlink" Target="https://schema.org/WebPageElement" TargetMode="External"/><Relationship Id="rId3" Type="http://schemas.openxmlformats.org/officeDocument/2006/relationships/hyperlink" Target="https://schema.org/AmpStory" TargetMode="External"/><Relationship Id="rId12" Type="http://schemas.openxmlformats.org/officeDocument/2006/relationships/hyperlink" Target="https://schema.org/Collection" TargetMode="External"/><Relationship Id="rId17" Type="http://schemas.openxmlformats.org/officeDocument/2006/relationships/hyperlink" Target="https://schema.org/CreativeWorkSeason" TargetMode="External"/><Relationship Id="rId25" Type="http://schemas.openxmlformats.org/officeDocument/2006/relationships/hyperlink" Target="https://schema.org/EducationalOccupationalCredential" TargetMode="External"/><Relationship Id="rId33" Type="http://schemas.openxmlformats.org/officeDocument/2006/relationships/hyperlink" Target="https://schema.org/HowToStep" TargetMode="External"/><Relationship Id="rId38" Type="http://schemas.openxmlformats.org/officeDocument/2006/relationships/hyperlink" Target="https://schema.org/Legislation" TargetMode="External"/><Relationship Id="rId46" Type="http://schemas.openxmlformats.org/officeDocument/2006/relationships/hyperlink" Target="https://schema.org/Message" TargetMode="External"/><Relationship Id="rId59" Type="http://schemas.openxmlformats.org/officeDocument/2006/relationships/hyperlink" Target="https://schema.org/Sculpture" TargetMode="External"/><Relationship Id="rId67" Type="http://schemas.openxmlformats.org/officeDocument/2006/relationships/hyperlink" Target="https://schema.org/TVSeries" TargetMode="External"/><Relationship Id="rId20" Type="http://schemas.openxmlformats.org/officeDocument/2006/relationships/hyperlink" Target="https://schema.org/Dataset" TargetMode="External"/><Relationship Id="rId41" Type="http://schemas.openxmlformats.org/officeDocument/2006/relationships/hyperlink" Target="https://schema.org/MathSolver" TargetMode="External"/><Relationship Id="rId54" Type="http://schemas.openxmlformats.org/officeDocument/2006/relationships/hyperlink" Target="https://schema.org/Poster" TargetMode="External"/><Relationship Id="rId62" Type="http://schemas.openxmlformats.org/officeDocument/2006/relationships/hyperlink" Target="https://schema.org/SoftwareApplication" TargetMode="External"/><Relationship Id="rId70" Type="http://schemas.openxmlformats.org/officeDocument/2006/relationships/hyperlink" Target="https://schema.org/WebContent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chema.org/Atla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eric.ed.gov/fulltext/ED029663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search/docs/advanced/structured-dat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bibliotheken.n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k3.digitopia.nl/downloads/LRM2schema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lideshare.net/rjw/why-schemaorg-for-librarie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lideshare.net/rjw/why-schemaorg-for-librarie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ma.org/LibrarySyste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evelopers.google.com/search/docs/advanced/structured-data/book#borrowaction-potentialaction" TargetMode="External"/><Relationship Id="rId4" Type="http://schemas.openxmlformats.org/officeDocument/2006/relationships/hyperlink" Target="https://developers.google.com/search/docs/advanced/structured-data/book#readaction-potentialactio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search/docs/advanced/structured-data/boo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journal.code4lib.org/articles/3832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20.500.11959/brapci/110403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hyperlink" Target="https://data.cityofchicago.org/Education/Libraries-Popular-Fiction-Titles-at-the-Chicago-Pu/nv46-bxa3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.lib.ncsu.edu/collections/catalog/mc00383-001-ff0006-001-001_0038#?c=&amp;m=&amp;s=&amp;cv=&amp;xywh=-1718%2C-269%2C8570%2C4611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validator.schema.org/#url=https%3A%2F%2Fd.lib.ncsu.edu%2Fcollections%2Fcatalog%2Fmc00383-001-ff0006-001-001_0038%23%3Fc%3D%26m%3D%26s%3D%26cv%3D%26xywh%3D-1078%252C0%252C7713%252C4149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ff.coffeecode.net/2014/lld_preconference/rdfa_exercises/3_library_branch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edium.com/@erikperin/o-que-e-schema-org-9e6cc469c62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mmonplace.net/2009/05/who-needs-marc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brapci.inf.br/index.php/res/v/117508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ma.org/VideoObject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tecbib.com:81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.bne.es/persona/XX971832.html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trmurakami@usp.br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inyurl.com/murakamischema" TargetMode="External"/><Relationship Id="rId4" Type="http://schemas.openxmlformats.org/officeDocument/2006/relationships/hyperlink" Target="https://www.youtube.com/c/TiagoMurakami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sf.org.br/2016/03/08/armazenamento-do-formato-marc-em-sistemas-de-gerenciamento-de-biblioteca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xkcd.com/927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361526X.2019.157969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iki.folio.org/pages/viewpage.action?pageId=1415393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Uma visão sobre o schema.org para as bibliotecas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299"/>
            <a:ext cx="4255500" cy="9555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Tiago Rodrigo Marçal Murakami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Biblioteca da Escola de Comunicações e Artes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Universidade de São Paulo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Outubro de 2021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que é o schema.org?</a:t>
            </a:r>
            <a:endParaRPr/>
          </a:p>
        </p:txBody>
      </p:sp>
      <p:sp>
        <p:nvSpPr>
          <p:cNvPr id="333" name="Google Shape;333;p22"/>
          <p:cNvSpPr txBox="1">
            <a:spLocks noGrp="1"/>
          </p:cNvSpPr>
          <p:nvPr>
            <p:ph type="body" idx="1"/>
          </p:nvPr>
        </p:nvSpPr>
        <p:spPr>
          <a:xfrm>
            <a:off x="1303800" y="1454075"/>
            <a:ext cx="7030500" cy="3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Schema.org é uma atividade colaborativa da comunidade com a missão de criar, manter e promover esquemas para dados estruturados na Internet, em páginas da Web, em mensagens de e-mail e muito mais.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O vocabulário Schema.org pode ser usado com muitas codificações diferentes, incluindo RDFa, Microdata e JSON-LD. Esses vocabulários cobrem entidades, relacionamentos entre entidades e ações e podem ser facilmente estendidos por meio de um modelo de extensão bem documentado. Mais de 10 milhões de sites usam o Schema.org para marcar suas páginas da web e mensagens de e-mail. Muitos aplicativos do Google, Microsoft, Pinterest, Yandex e outros já usam esses vocabulários para potencializar experiências ricas e extensíveis.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Fundado por </a:t>
            </a:r>
            <a:r>
              <a:rPr lang="en" sz="1200" b="1">
                <a:solidFill>
                  <a:srgbClr val="000000"/>
                </a:solidFill>
                <a:highlight>
                  <a:srgbClr val="FFFF00"/>
                </a:highlight>
              </a:rPr>
              <a:t>Google</a:t>
            </a:r>
            <a:r>
              <a:rPr lang="en" sz="1200">
                <a:solidFill>
                  <a:srgbClr val="000000"/>
                </a:solidFill>
                <a:highlight>
                  <a:srgbClr val="FFFF00"/>
                </a:highlight>
              </a:rPr>
              <a:t>, </a:t>
            </a:r>
            <a:r>
              <a:rPr lang="en" sz="1200" b="1">
                <a:solidFill>
                  <a:srgbClr val="000000"/>
                </a:solidFill>
                <a:highlight>
                  <a:srgbClr val="FFFF00"/>
                </a:highlight>
              </a:rPr>
              <a:t>Microsoft</a:t>
            </a:r>
            <a:r>
              <a:rPr lang="en" sz="1200">
                <a:solidFill>
                  <a:srgbClr val="000000"/>
                </a:solidFill>
                <a:highlight>
                  <a:srgbClr val="FFFF00"/>
                </a:highlight>
              </a:rPr>
              <a:t>, </a:t>
            </a:r>
            <a:r>
              <a:rPr lang="en" sz="1200" b="1">
                <a:solidFill>
                  <a:srgbClr val="000000"/>
                </a:solidFill>
                <a:highlight>
                  <a:srgbClr val="FFFF00"/>
                </a:highlight>
              </a:rPr>
              <a:t>Yahoo</a:t>
            </a:r>
            <a:r>
              <a:rPr lang="en" sz="1200">
                <a:solidFill>
                  <a:srgbClr val="000000"/>
                </a:solidFill>
                <a:highlight>
                  <a:srgbClr val="FFFF00"/>
                </a:highlight>
              </a:rPr>
              <a:t> e </a:t>
            </a:r>
            <a:r>
              <a:rPr lang="en" sz="1200" b="1">
                <a:solidFill>
                  <a:srgbClr val="000000"/>
                </a:solidFill>
                <a:highlight>
                  <a:srgbClr val="FFFF00"/>
                </a:highlight>
              </a:rPr>
              <a:t>Yandex</a:t>
            </a:r>
            <a:r>
              <a:rPr lang="en" sz="1200">
                <a:solidFill>
                  <a:srgbClr val="000000"/>
                </a:solidFill>
              </a:rPr>
              <a:t>, os vocabulários do Schema.org são desenvolvidos por um processo de</a:t>
            </a:r>
            <a:r>
              <a:rPr lang="en" sz="12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comunidade</a:t>
            </a:r>
            <a:r>
              <a:rPr lang="en" sz="1200">
                <a:solidFill>
                  <a:srgbClr val="000000"/>
                </a:solidFill>
              </a:rPr>
              <a:t> aberta , usando a lista de e-mails</a:t>
            </a:r>
            <a:r>
              <a:rPr lang="en" sz="1200">
                <a:solidFill>
                  <a:srgbClr val="00000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public-schemaorg@w3.org</a:t>
            </a:r>
            <a:r>
              <a:rPr lang="en" sz="1200">
                <a:solidFill>
                  <a:srgbClr val="000000"/>
                </a:solidFill>
              </a:rPr>
              <a:t> e por meio do</a:t>
            </a:r>
            <a:r>
              <a:rPr lang="en" sz="1200">
                <a:solidFill>
                  <a:srgbClr val="00000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GitHub</a:t>
            </a:r>
            <a:r>
              <a:rPr lang="en" sz="1200">
                <a:solidFill>
                  <a:srgbClr val="000000"/>
                </a:solidFill>
              </a:rPr>
              <a:t>.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tipos de usuários na Internet</a:t>
            </a:r>
            <a:endParaRPr/>
          </a:p>
        </p:txBody>
      </p:sp>
      <p:pic>
        <p:nvPicPr>
          <p:cNvPr id="339" name="Google Shape;3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799" y="2199825"/>
            <a:ext cx="3430500" cy="205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8850" y="2230163"/>
            <a:ext cx="2144925" cy="19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 eles vem de uma ferramentas de busca ....</a:t>
            </a:r>
            <a:endParaRPr/>
          </a:p>
        </p:txBody>
      </p:sp>
      <p:pic>
        <p:nvPicPr>
          <p:cNvPr id="346" name="Google Shape;3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963" y="1409775"/>
            <a:ext cx="5926080" cy="32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4"/>
          <p:cNvSpPr txBox="1"/>
          <p:nvPr/>
        </p:nvSpPr>
        <p:spPr>
          <a:xfrm>
            <a:off x="2182200" y="4716700"/>
            <a:ext cx="527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Nunito"/>
                <a:ea typeface="Nunito"/>
                <a:cs typeface="Nunito"/>
                <a:sym typeface="Nunito"/>
              </a:rPr>
              <a:t>Fonte de imagem: https://www.reliablesoft.net/wp-content/uploads/2016/12/top-search-engines-oct-2020.png</a:t>
            </a: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"/>
          <p:cNvSpPr txBox="1">
            <a:spLocks noGrp="1"/>
          </p:cNvSpPr>
          <p:nvPr>
            <p:ph type="body" idx="2"/>
          </p:nvPr>
        </p:nvSpPr>
        <p:spPr>
          <a:xfrm>
            <a:off x="4979850" y="13804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FERREIRA, Giuliano. Aumentando o alcance e a visibilidade de catalogos online e repositorios institucionais com a ajuda do Google. . SEMINARIO NACIONAL DE BIBLIOTECA UNIVERSITARIA, 18., 2014, Belo Horizonte. Anais.... Belo Horizonte : UFMG, 2014. Disponível em: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https://www.bu.ufmg.br/snbu2014/wp-content/uploads/trabalhos/425-2129.pdf</a:t>
            </a:r>
            <a:endParaRPr/>
          </a:p>
        </p:txBody>
      </p:sp>
      <p:pic>
        <p:nvPicPr>
          <p:cNvPr id="353" name="Google Shape;3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900" y="260599"/>
            <a:ext cx="3262100" cy="4564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277" y="0"/>
            <a:ext cx="501544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525" y="152400"/>
            <a:ext cx="663403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Exemplo: Book</a:t>
            </a:r>
            <a:endParaRPr/>
          </a:p>
        </p:txBody>
      </p:sp>
      <p:sp>
        <p:nvSpPr>
          <p:cNvPr id="369" name="Google Shape;369;p2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https://schema.org/Book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Atualizações / Github</a:t>
            </a:r>
            <a:endParaRPr/>
          </a:p>
        </p:txBody>
      </p:sp>
      <p:pic>
        <p:nvPicPr>
          <p:cNvPr id="375" name="Google Shape;3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950" y="1427201"/>
            <a:ext cx="6221399" cy="29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9"/>
          <p:cNvSpPr txBox="1"/>
          <p:nvPr/>
        </p:nvSpPr>
        <p:spPr>
          <a:xfrm>
            <a:off x="2589750" y="4514125"/>
            <a:ext cx="396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https://github.com/schemaorg/schemaorg/pulls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 x Schema.org</a:t>
            </a:r>
            <a:endParaRPr/>
          </a:p>
        </p:txBody>
      </p:sp>
      <p:sp>
        <p:nvSpPr>
          <p:cNvPr id="382" name="Google Shape;382;p30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Codificação própria x Codificação padrão web ISO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Ferramentas próprias (e ausencia delas em muitos casos) vs Ferramentas padrão na web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Strings x Data Types (Tipos e Objetos)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Validação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"/>
          <p:cNvSpPr txBox="1">
            <a:spLocks noGrp="1"/>
          </p:cNvSpPr>
          <p:nvPr>
            <p:ph type="title"/>
          </p:nvPr>
        </p:nvSpPr>
        <p:spPr>
          <a:xfrm>
            <a:off x="1303800" y="16452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Schema.org em materiais não bibliográficos</a:t>
            </a:r>
            <a:endParaRPr/>
          </a:p>
        </p:txBody>
      </p:sp>
      <p:sp>
        <p:nvSpPr>
          <p:cNvPr id="388" name="Google Shape;388;p31"/>
          <p:cNvSpPr txBox="1">
            <a:spLocks noGrp="1"/>
          </p:cNvSpPr>
          <p:nvPr>
            <p:ph type="body" idx="1"/>
          </p:nvPr>
        </p:nvSpPr>
        <p:spPr>
          <a:xfrm>
            <a:off x="1303800" y="1012775"/>
            <a:ext cx="7030500" cy="39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AmpStory</a:t>
            </a:r>
            <a:r>
              <a:rPr lang="en" sz="5328"/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ArchiveComponent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Article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Atlas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Blog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/>
              </a:rPr>
              <a:t>Book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Chapter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/>
              </a:rPr>
              <a:t>Claim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/>
              </a:rPr>
              <a:t>Clip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2"/>
              </a:rPr>
              <a:t>Collection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/>
              </a:rPr>
              <a:t>ComicStory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4"/>
              </a:rPr>
              <a:t>Comment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5"/>
              </a:rPr>
              <a:t>Conversation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6"/>
              </a:rPr>
              <a:t>Course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7"/>
              </a:rPr>
              <a:t>CreativeWorkSeason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8"/>
              </a:rPr>
              <a:t>CreativeWorkSeries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9"/>
              </a:rPr>
              <a:t>DataCatalog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0"/>
              </a:rPr>
              <a:t>Dataset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1"/>
              </a:rPr>
              <a:t>DefinedTermSet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2"/>
              </a:rPr>
              <a:t>Diet</a:t>
            </a:r>
            <a:r>
              <a:rPr lang="en" sz="5328"/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3"/>
              </a:rPr>
              <a:t>DigitalDocument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4"/>
              </a:rPr>
              <a:t>Drawing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5"/>
              </a:rPr>
              <a:t>EducationalOccupationalCredential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6"/>
              </a:rPr>
              <a:t>Episode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7"/>
              </a:rPr>
              <a:t>ExercisePlan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8"/>
              </a:rPr>
              <a:t>Game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9"/>
              </a:rPr>
              <a:t>Guide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0"/>
              </a:rPr>
              <a:t>HowTo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1"/>
              </a:rPr>
              <a:t>HowToDirection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2"/>
              </a:rPr>
              <a:t>HowToSection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3"/>
              </a:rPr>
              <a:t>HowToStep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4"/>
              </a:rPr>
              <a:t>HowToTip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5"/>
              </a:rPr>
              <a:t>HyperToc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6"/>
              </a:rPr>
              <a:t>HyperTocEntry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7"/>
              </a:rPr>
              <a:t>LearningResource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8"/>
              </a:rPr>
              <a:t>Legislation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9"/>
              </a:rPr>
              <a:t>Manuscript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0"/>
              </a:rPr>
              <a:t>Map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1"/>
              </a:rPr>
              <a:t>MathSolver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2"/>
              </a:rPr>
              <a:t>MediaObject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3"/>
              </a:rPr>
              <a:t>MediaReviewItem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4"/>
              </a:rPr>
              <a:t>Menu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5"/>
              </a:rPr>
              <a:t>MenuSection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6"/>
              </a:rPr>
              <a:t>Message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7"/>
              </a:rPr>
              <a:t>Movie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8"/>
              </a:rPr>
              <a:t>MusicComposition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9"/>
              </a:rPr>
              <a:t>MusicPlaylist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0"/>
              </a:rPr>
              <a:t>MusicRecording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1"/>
              </a:rPr>
              <a:t>Painting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2"/>
              </a:rPr>
              <a:t>Photograph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3"/>
              </a:rPr>
              <a:t>Play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4"/>
              </a:rPr>
              <a:t>Poster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5"/>
              </a:rPr>
              <a:t>PublicationIssue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6"/>
              </a:rPr>
              <a:t>PublicationVolume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7"/>
              </a:rPr>
              <a:t>Quotation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8"/>
              </a:rPr>
              <a:t>Review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9"/>
              </a:rPr>
              <a:t>Sculpture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0"/>
              </a:rPr>
              <a:t>SheetMusic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1"/>
              </a:rPr>
              <a:t>ShortStory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2"/>
              </a:rPr>
              <a:t>SoftwareApplication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3"/>
              </a:rPr>
              <a:t>SoftwareSourceCode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4"/>
              </a:rPr>
              <a:t>SpecialAnnouncement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5"/>
              </a:rPr>
              <a:t>Statement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6"/>
              </a:rPr>
              <a:t>TVSeason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7"/>
              </a:rPr>
              <a:t>TVSeries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8"/>
              </a:rPr>
              <a:t>Thesis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9"/>
              </a:rPr>
              <a:t>VisualArtwork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0"/>
              </a:rPr>
              <a:t>WebContent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1"/>
              </a:rPr>
              <a:t>WebPage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2"/>
              </a:rPr>
              <a:t>WebPageElement</a:t>
            </a:r>
            <a:r>
              <a:rPr lang="en" sz="5328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5328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3"/>
              </a:rPr>
              <a:t>WebSite</a:t>
            </a:r>
            <a:endParaRPr sz="5328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174" y="232625"/>
            <a:ext cx="3945350" cy="453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3775" y="579851"/>
            <a:ext cx="2607151" cy="368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4"/>
          <p:cNvSpPr txBox="1"/>
          <p:nvPr/>
        </p:nvSpPr>
        <p:spPr>
          <a:xfrm>
            <a:off x="5590350" y="4383900"/>
            <a:ext cx="2814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Nunito"/>
                <a:ea typeface="Nunito"/>
                <a:cs typeface="Nunito"/>
                <a:sym typeface="Nunito"/>
              </a:rPr>
              <a:t>Imagem: https://br.pinterest.com/pin/148126275219420662/</a:t>
            </a:r>
            <a:endParaRPr sz="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2"/>
          <p:cNvSpPr txBox="1"/>
          <p:nvPr/>
        </p:nvSpPr>
        <p:spPr>
          <a:xfrm>
            <a:off x="2130450" y="4572000"/>
            <a:ext cx="4883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https://developers.google.com/search/docs/advanced/structured-data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4" name="Google Shape;39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275" y="396010"/>
            <a:ext cx="7469450" cy="4074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Adoção em bibliotecas</a:t>
            </a:r>
            <a:endParaRPr/>
          </a:p>
        </p:txBody>
      </p:sp>
      <p:sp>
        <p:nvSpPr>
          <p:cNvPr id="400" name="Google Shape;400;p3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Existem trabalhos divulgando a adoção em bibliotecas, mas os exemplos citados atualmente não estão utilizando.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 encontrei uma exceção</a:t>
            </a:r>
            <a:endParaRPr/>
          </a:p>
        </p:txBody>
      </p:sp>
      <p:sp>
        <p:nvSpPr>
          <p:cNvPr id="406" name="Google Shape;406;p3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http://data.bibliotheken.nl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LRM to Schema.org </a:t>
            </a:r>
            <a:r>
              <a:rPr lang="en" sz="1350" u="sng">
                <a:solidFill>
                  <a:schemeClr val="hlink"/>
                </a:solidFill>
                <a:hlinkClick r:id="rId4"/>
              </a:rPr>
              <a:t>Cheat sheet v0.9.3</a:t>
            </a:r>
            <a:endParaRPr sz="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675" y="357175"/>
            <a:ext cx="5962650" cy="442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5"/>
          <p:cNvSpPr txBox="1"/>
          <p:nvPr/>
        </p:nvSpPr>
        <p:spPr>
          <a:xfrm>
            <a:off x="2506675" y="4441775"/>
            <a:ext cx="440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Fonte: WALLIS, Richard. Why schema.org for Libraries. </a:t>
            </a:r>
            <a:r>
              <a:rPr lang="en" sz="11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https://www.slideshare.net/rjw/why-schemaorg-for-libraries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350" y="219075"/>
            <a:ext cx="5829300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6"/>
          <p:cNvSpPr txBox="1"/>
          <p:nvPr/>
        </p:nvSpPr>
        <p:spPr>
          <a:xfrm>
            <a:off x="2506675" y="4594175"/>
            <a:ext cx="440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Fonte: WALLIS, Richard. Why schema.org for Libraries. </a:t>
            </a:r>
            <a:r>
              <a:rPr lang="en" sz="11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https://www.slideshare.net/rjw/why-schemaorg-for-libraries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uso em sistemas de bibliotecas é mais complexo</a:t>
            </a:r>
            <a:endParaRPr/>
          </a:p>
        </p:txBody>
      </p:sp>
      <p:sp>
        <p:nvSpPr>
          <p:cNvPr id="424" name="Google Shape;424;p3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Temos que descrever um </a:t>
            </a:r>
            <a:r>
              <a:rPr lang="en" u="sng">
                <a:solidFill>
                  <a:schemeClr val="hlink"/>
                </a:solidFill>
                <a:hlinkClick r:id="rId3"/>
              </a:rPr>
              <a:t>LibrarySystem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Existem duas propriedades: </a:t>
            </a:r>
            <a:endParaRPr/>
          </a:p>
          <a:p>
            <a:pPr marL="457200" marR="0" lvl="0" indent="-29876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ReadAction</a:t>
            </a:r>
            <a:r>
              <a:rPr lang="en"/>
              <a:t>: A propriedade potentialAction usa a entidade ReadAction. ReadAction define os links diretos para acessar o livro, o varejista que o mantém em estoque e os critérios que os usuários precisam atender. Isso pode incluir status de assinatura ou de login, localização ou qualquer informação necessária para acessar o livro.</a:t>
            </a:r>
            <a:endParaRPr/>
          </a:p>
          <a:p>
            <a:pPr marL="457200" marR="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BorrowAction</a:t>
            </a:r>
            <a:r>
              <a:rPr lang="en"/>
              <a:t>: A propriedade potentialAction usa a entidade BorrowAction. BorrowAction define os links diretos para acessar o livro, a biblioteca que o tem no catálogo e os critérios que os usuários precisam atender. Isso pode incluir status de assinatura ou de login, localização ou qualquer informação necessária para acessar o livro.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Exemplo de arquivo JSON do feed </a:t>
            </a:r>
            <a:r>
              <a:rPr lang="en" sz="1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BorrowAction Book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8"/>
          <p:cNvSpPr txBox="1">
            <a:spLocks noGrp="1"/>
          </p:cNvSpPr>
          <p:nvPr>
            <p:ph type="body" idx="1"/>
          </p:nvPr>
        </p:nvSpPr>
        <p:spPr>
          <a:xfrm>
            <a:off x="1303800" y="1121300"/>
            <a:ext cx="7030500" cy="3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"@context": "https://schema.org",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"@type": "DataFeed",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"dataFeedElement": [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"@context": "https://schema.org",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"@type": "Book",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"@id": "http://example.com/work/the_catcher_in_the_rye",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"url": "http://example.com/work/the_catcher_in_the_rye",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"name": "The Catcher in the Rye",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"author":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"@type": "Person",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"name": "J.D. Salinger"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},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"sameAs": "https://en.wikipedia.org/wiki/The_Catcher_in_the_Rye",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9"/>
          <p:cNvSpPr txBox="1">
            <a:spLocks noGrp="1"/>
          </p:cNvSpPr>
          <p:nvPr>
            <p:ph type="body" idx="1"/>
          </p:nvPr>
        </p:nvSpPr>
        <p:spPr>
          <a:xfrm>
            <a:off x="1303800" y="434050"/>
            <a:ext cx="7030500" cy="40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"workExample": [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"@type": "Book",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"@id": "http://example.com/edition/the_catcher_in_the_rye_paperback",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"isbn": "9787543321724",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"bookEdition": "Mass Market Paperback",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"bookFormat": "https://schema.org/Paperback",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"inLanguage": "en",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"url": "http://example.com/edition/the_catcher_in_the_rye_paperback",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"datePublished": "1991-05-01",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"identifier":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"@type": "PropertyValue",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"propertyID": "OCLC_NUMBER",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"value": "1057320822"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},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0"/>
          <p:cNvSpPr txBox="1">
            <a:spLocks noGrp="1"/>
          </p:cNvSpPr>
          <p:nvPr>
            <p:ph type="body" idx="1"/>
          </p:nvPr>
        </p:nvSpPr>
        <p:spPr>
          <a:xfrm>
            <a:off x="1274850" y="463625"/>
            <a:ext cx="7030500" cy="42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"potentialAction":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"@type": "BorrowAction",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"lender":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"@type": "LibrarySystem",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"@id": "http://example.com/librarySystem/100"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},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"target":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"@type": "EntryPoint",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"urlTemplate": "http://example.com/borrowpurchase?bookId=170",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"actionPlatform": [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"https://schema.org/DesktopWebPlatform",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"https://schema.org/AndroidPlatform",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"https://schema.org/IOSPlatform"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},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1"/>
          <p:cNvSpPr txBox="1">
            <a:spLocks noGrp="1"/>
          </p:cNvSpPr>
          <p:nvPr>
            <p:ph type="body" idx="1"/>
          </p:nvPr>
        </p:nvSpPr>
        <p:spPr>
          <a:xfrm>
            <a:off x="1303800" y="376175"/>
            <a:ext cx="7030500" cy="4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"@type": "Book",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"@id": "http://example.com/edition/the_catcher_in_the_rye_hardcover",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"isbn": "9780316769532",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"bookEdition": "Hardcover",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"bookFormat": "https://schema.org/Hardcover",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"inLanguage": "en",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"url": "http://example.com/edition/the_catcher_in_the_rye_hardcover",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"datePublished": "1951-07-16",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"potentialAction":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"@type": "BorrowAction",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"lender":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"@type": "LibrarySystem",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"@id": "http://example.com/librarySystem/100"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},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71" y="733551"/>
            <a:ext cx="4648628" cy="35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 txBox="1"/>
          <p:nvPr/>
        </p:nvSpPr>
        <p:spPr>
          <a:xfrm>
            <a:off x="5244775" y="668450"/>
            <a:ext cx="3559200" cy="3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“O formato MARC foi pensado no início dos anos 1960 e teve seu primeiro piloto em 1966. Agora tem mais de 40 anos de idade. Considerando somente os avanços na representação de dados de computador que ocorreram desde então, o mundo é diferente deste MARC como foi concebido. 1966 foi três anos antes em que o Dr. Edgar F. Codd publicou seu primeiro artigo descrevendo um modelo relacional de dados como um IBM Research Report, e quatro anos antes dele rever o documento e publicá-lo mais amplamente em Communications for the ACM. Oito anos antes de Donald Chamberlin e Raymond Boyce publicarem seu primeiro trabalho em SEQUEL (SQL) e dez anos antes de Peter Chen propor seu primeiro modelo de Entidade-Relacionamento. Nós que trabalhamos com tecnologia e sistemas de biblioteca não podemos ver o MARC somente através de uma lente colorida por 44 anos de rápida mudança tecnológica (Figura 1)" 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800"/>
              <a:t>THOMALE, Jason. Interpreting MARC: Where’s the Bibliographic Data?. Code {4} Lib Journal. Issue 11, 2010-09-21. Disponível em:</a:t>
            </a:r>
            <a:r>
              <a:rPr lang="en" sz="800">
                <a:uFill>
                  <a:noFill/>
                </a:uFill>
                <a:hlinkClick r:id="rId4"/>
              </a:rPr>
              <a:t> </a:t>
            </a:r>
            <a:r>
              <a:rPr lang="en" sz="800" u="sng">
                <a:solidFill>
                  <a:schemeClr val="hlink"/>
                </a:solidFill>
                <a:hlinkClick r:id="rId4"/>
              </a:rPr>
              <a:t>http://journal.code4lib.org/articles/3832</a:t>
            </a:r>
            <a:r>
              <a:rPr lang="en" sz="800"/>
              <a:t> . Acesso em: 30 dez 2014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2"/>
          <p:cNvSpPr txBox="1">
            <a:spLocks noGrp="1"/>
          </p:cNvSpPr>
          <p:nvPr>
            <p:ph type="body" idx="1"/>
          </p:nvPr>
        </p:nvSpPr>
        <p:spPr>
          <a:xfrm>
            <a:off x="1303800" y="426825"/>
            <a:ext cx="7030500" cy="41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"target": [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"@type": "EntryPoint",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"urlTemplate": "http://example.com/borrowpurchase?bookId=170",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"actionPlatform": [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"https://schema.org/DesktopWebPlatform"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},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"@type": "EntryPoint",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"urlTemplate": "http://example.com/mobile/borrowpurchase?bookId=170",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"actionPlatform": [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"https://schema.org/AndroidPlatform",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"https://schema.org/IOSPlatform"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],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"dateModified": "2018-09-10T13:58:26.892Z"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science.org</a:t>
            </a:r>
            <a:endParaRPr/>
          </a:p>
        </p:txBody>
      </p:sp>
      <p:pic>
        <p:nvPicPr>
          <p:cNvPr id="456" name="Google Shape;45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1475" y="1421551"/>
            <a:ext cx="6101051" cy="343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225" y="152400"/>
            <a:ext cx="727759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9347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Datasets</a:t>
            </a:r>
            <a:endParaRPr/>
          </a:p>
        </p:txBody>
      </p:sp>
      <p:sp>
        <p:nvSpPr>
          <p:cNvPr id="472" name="Google Shape;472;p4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OUCHI, M. T.; SIMIONATO, A. C. Descrição de conjuntos de dados na web com schema.org. </a:t>
            </a:r>
            <a:r>
              <a:rPr lang="en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Informação &amp; Tecnologia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v. 5, n. 1, p. 128-140, 2018. Disponível em:</a:t>
            </a:r>
            <a:r>
              <a:rPr lang="en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http://hdl.handle.net/20.500.11959/brapci/110403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Acesso em: 16 nov. 2021.</a:t>
            </a:r>
            <a:endParaRPr/>
          </a:p>
        </p:txBody>
      </p:sp>
      <p:pic>
        <p:nvPicPr>
          <p:cNvPr id="473" name="Google Shape;473;p4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4925" y="831125"/>
            <a:ext cx="3180975" cy="279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Obras de arte</a:t>
            </a:r>
            <a:endParaRPr/>
          </a:p>
        </p:txBody>
      </p:sp>
      <p:pic>
        <p:nvPicPr>
          <p:cNvPr id="479" name="Google Shape;479;p4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1725" y="1323450"/>
            <a:ext cx="4814654" cy="324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4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3436" y="500625"/>
            <a:ext cx="5677125" cy="438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 dá para usar para divulgar a biblioteca</a:t>
            </a:r>
            <a:endParaRPr/>
          </a:p>
        </p:txBody>
      </p:sp>
      <p:pic>
        <p:nvPicPr>
          <p:cNvPr id="490" name="Google Shape;49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950" y="1370110"/>
            <a:ext cx="7030500" cy="3528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563" y="536250"/>
            <a:ext cx="6806876" cy="37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Tutoriais</a:t>
            </a:r>
            <a:endParaRPr/>
          </a:p>
        </p:txBody>
      </p:sp>
      <p:sp>
        <p:nvSpPr>
          <p:cNvPr id="501" name="Google Shape;501;p51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https://stuff.coffeecode.net/2014/lld_preconference/rdfa_exercises/3_library_branch/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https://medium.com/@erikperin/o-que-e-schema-org-9e6cc469c624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350" y="554575"/>
            <a:ext cx="6944376" cy="371572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6"/>
          <p:cNvSpPr txBox="1"/>
          <p:nvPr/>
        </p:nvSpPr>
        <p:spPr>
          <a:xfrm>
            <a:off x="2857738" y="4658825"/>
            <a:ext cx="381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Fonte: </a:t>
            </a:r>
            <a:r>
              <a:rPr lang="en" sz="1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https://commonplace.net/2009/05/who-needs-marc/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Nem só de schema.org vive a web ...</a:t>
            </a:r>
            <a:endParaRPr/>
          </a:p>
        </p:txBody>
      </p:sp>
      <p:pic>
        <p:nvPicPr>
          <p:cNvPr id="507" name="Google Shape;50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25" y="2121375"/>
            <a:ext cx="5019401" cy="22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275" y="2285975"/>
            <a:ext cx="3782376" cy="18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52"/>
          <p:cNvSpPr txBox="1"/>
          <p:nvPr/>
        </p:nvSpPr>
        <p:spPr>
          <a:xfrm>
            <a:off x="872325" y="4593700"/>
            <a:ext cx="3580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https://developers.facebook.com/docs/sharing/webmasters/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0" name="Google Shape;510;p52"/>
          <p:cNvSpPr txBox="1"/>
          <p:nvPr/>
        </p:nvSpPr>
        <p:spPr>
          <a:xfrm>
            <a:off x="5322063" y="4420100"/>
            <a:ext cx="358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https://scholar.google.com/intl/en/scholar/inclusion.html#indexing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Impacto em redes sociais</a:t>
            </a:r>
            <a:endParaRPr/>
          </a:p>
        </p:txBody>
      </p:sp>
      <p:pic>
        <p:nvPicPr>
          <p:cNvPr id="516" name="Google Shape;516;p5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250" y="1425150"/>
            <a:ext cx="5747176" cy="333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4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É possível modelar os dados usando o schema.org num sistema de gerenciamento de bibliotecas?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Vantagens</a:t>
            </a:r>
            <a:endParaRPr/>
          </a:p>
        </p:txBody>
      </p:sp>
      <p:sp>
        <p:nvSpPr>
          <p:cNvPr id="527" name="Google Shape;527;p5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Modelagem dos dados usando estruturas de dados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Validação dos dados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Dados linkados semanticamente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Interoperabilidade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Novas possibilidades de busca</a:t>
            </a:r>
            <a:endParaRPr/>
          </a:p>
        </p:txBody>
      </p:sp>
      <p:sp>
        <p:nvSpPr>
          <p:cNvPr id="533" name="Google Shape;533;p5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Poderemos responder perguntas dentro de nossos catálogos como: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Obras de autores nascidos em ...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Obras de autoras mulheres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Obras de autores brasileiros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Obras de autores cuja afiliação é a Universidade de São Paulo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Obras de ex-alunos da Universidade de São Paulo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Está acessível gratuitamente?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Analíticas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Adaptação</a:t>
            </a:r>
            <a:endParaRPr/>
          </a:p>
        </p:txBody>
      </p:sp>
      <p:sp>
        <p:nvSpPr>
          <p:cNvPr id="539" name="Google Shape;539;p5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Sempre é necessário descrever particularidades da instituição ou software. É possível acrescentar metadados internos no sistema, mas eles não serão enviados externamente.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Exemplo: </a:t>
            </a:r>
            <a:r>
              <a:rPr lang="en" u="sng">
                <a:solidFill>
                  <a:schemeClr val="hlink"/>
                </a:solidFill>
                <a:hlinkClick r:id="rId3"/>
              </a:rPr>
              <a:t>VideoObject</a:t>
            </a:r>
            <a:endParaRPr/>
          </a:p>
        </p:txBody>
      </p:sp>
      <p:pic>
        <p:nvPicPr>
          <p:cNvPr id="545" name="Google Shape;54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1363" y="1282950"/>
            <a:ext cx="5961271" cy="3240824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58"/>
          <p:cNvSpPr txBox="1"/>
          <p:nvPr/>
        </p:nvSpPr>
        <p:spPr>
          <a:xfrm>
            <a:off x="2557200" y="4637100"/>
            <a:ext cx="40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https://www.youtube.com/watch?v=-pKv9hj-QJA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Exemplo: Bases locais da ECA</a:t>
            </a:r>
            <a:endParaRPr/>
          </a:p>
        </p:txBody>
      </p:sp>
      <p:pic>
        <p:nvPicPr>
          <p:cNvPr id="552" name="Google Shape;552;p5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2700" y="1403000"/>
            <a:ext cx="5412688" cy="32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Sonho</a:t>
            </a:r>
            <a:endParaRPr/>
          </a:p>
        </p:txBody>
      </p:sp>
      <p:pic>
        <p:nvPicPr>
          <p:cNvPr id="558" name="Google Shape;558;p6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7975" y="1374100"/>
            <a:ext cx="4993599" cy="3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Obrigado!</a:t>
            </a:r>
            <a:endParaRPr/>
          </a:p>
        </p:txBody>
      </p:sp>
      <p:sp>
        <p:nvSpPr>
          <p:cNvPr id="564" name="Google Shape;564;p61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E-mail: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trmurakami@usp.br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Twitter: @trmurakami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Facebook: facebook.com/trmurakami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Youtube: </a:t>
            </a:r>
            <a:r>
              <a:rPr lang="en" sz="1500" u="sng">
                <a:solidFill>
                  <a:schemeClr val="hlink"/>
                </a:solidFill>
                <a:hlinkClick r:id="rId4"/>
              </a:rPr>
              <a:t>https://www.youtube.com/c/TiagoMurakami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Link para os slides:  </a:t>
            </a:r>
            <a:r>
              <a:rPr lang="en" sz="1500" u="sng">
                <a:solidFill>
                  <a:schemeClr val="hlink"/>
                </a:solidFill>
                <a:hlinkClick r:id="rId5"/>
              </a:rPr>
              <a:t>https://tinyurl.com/murakamischema</a:t>
            </a:r>
            <a:r>
              <a:rPr lang="en" sz="1500"/>
              <a:t> 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>
            <a:spLocks noGrp="1"/>
          </p:cNvSpPr>
          <p:nvPr>
            <p:ph type="title"/>
          </p:nvPr>
        </p:nvSpPr>
        <p:spPr>
          <a:xfrm>
            <a:off x="1462950" y="22262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 em materiais não bibliográficos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Dificuldade em modelar em bases de dados relacionais</a:t>
            </a:r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body" idx="1"/>
          </p:nvPr>
        </p:nvSpPr>
        <p:spPr>
          <a:xfrm>
            <a:off x="1303800" y="2675850"/>
            <a:ext cx="7030500" cy="12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7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https://bsf.org.br/2016/03/08/armazenamento-do-formato-marc-em-sistemas-de-gerenciamento-de-bibliotecas/</a:t>
            </a:r>
            <a:endParaRPr sz="17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925" y="1276300"/>
            <a:ext cx="4602150" cy="26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9"/>
          <p:cNvSpPr txBox="1"/>
          <p:nvPr/>
        </p:nvSpPr>
        <p:spPr>
          <a:xfrm>
            <a:off x="2226925" y="4152400"/>
            <a:ext cx="41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Fonte: </a:t>
            </a: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https://xkcd.com/927/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Sistemas de biblioteca “Post-MARC” </a:t>
            </a:r>
            <a:endParaRPr/>
          </a:p>
        </p:txBody>
      </p:sp>
      <p:sp>
        <p:nvSpPr>
          <p:cNvPr id="320" name="Google Shape;320;p20"/>
          <p:cNvSpPr txBox="1">
            <a:spLocks noGrp="1"/>
          </p:cNvSpPr>
          <p:nvPr>
            <p:ph type="body" idx="1"/>
          </p:nvPr>
        </p:nvSpPr>
        <p:spPr>
          <a:xfrm>
            <a:off x="655500" y="3899250"/>
            <a:ext cx="3916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Natascha Owens &amp; Christie Thomas (2019) The Future of Cataloging in a FOLIO Environment, The Serials Librarian, 76:1-4, 66-71, DOI:</a:t>
            </a:r>
            <a:r>
              <a:rPr lang="en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10.1080/0361526X.2019.1579692</a:t>
            </a:r>
            <a:endParaRPr/>
          </a:p>
        </p:txBody>
      </p:sp>
      <p:pic>
        <p:nvPicPr>
          <p:cNvPr id="321" name="Google Shape;3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5500" y="1309675"/>
            <a:ext cx="4953000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0"/>
          <p:cNvSpPr txBox="1"/>
          <p:nvPr/>
        </p:nvSpPr>
        <p:spPr>
          <a:xfrm>
            <a:off x="4752900" y="4034100"/>
            <a:ext cx="3682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" sz="1100">
                <a:uFill>
                  <a:noFill/>
                </a:uFill>
                <a:hlinkClick r:id="rId5"/>
              </a:rPr>
              <a:t>The Codex Metadata Model</a:t>
            </a:r>
            <a:r>
              <a:rPr lang="en" sz="1100"/>
              <a:t>. </a:t>
            </a:r>
            <a:r>
              <a:rPr lang="en" sz="1000" u="sng">
                <a:solidFill>
                  <a:schemeClr val="hlink"/>
                </a:solidFill>
              </a:rPr>
              <a:t>https://wiki.folio.org/pages/viewpage.action?pageId=1415393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schema.org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2100</Words>
  <Application>Microsoft Office PowerPoint</Application>
  <PresentationFormat>Apresentação na tela (16:9)</PresentationFormat>
  <Paragraphs>186</Paragraphs>
  <Slides>49</Slides>
  <Notes>49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3" baseType="lpstr">
      <vt:lpstr>Arial</vt:lpstr>
      <vt:lpstr>Maven Pro</vt:lpstr>
      <vt:lpstr>Nunito</vt:lpstr>
      <vt:lpstr>Momentum</vt:lpstr>
      <vt:lpstr>Uma visão sobre o schema.org para as bibliotecas</vt:lpstr>
      <vt:lpstr>Apresentação do PowerPoint</vt:lpstr>
      <vt:lpstr>Apresentação do PowerPoint</vt:lpstr>
      <vt:lpstr>Apresentação do PowerPoint</vt:lpstr>
      <vt:lpstr>MARC em materiais não bibliográficos</vt:lpstr>
      <vt:lpstr>Dificuldade em modelar em bases de dados relacionais</vt:lpstr>
      <vt:lpstr>Apresentação do PowerPoint</vt:lpstr>
      <vt:lpstr>Sistemas de biblioteca “Post-MARC” </vt:lpstr>
      <vt:lpstr>schema.org</vt:lpstr>
      <vt:lpstr>O que é o schema.org?</vt:lpstr>
      <vt:lpstr>2 tipos de usuários na Internet</vt:lpstr>
      <vt:lpstr>E eles vem de uma ferramentas de busca ....</vt:lpstr>
      <vt:lpstr>Apresentação do PowerPoint</vt:lpstr>
      <vt:lpstr>Apresentação do PowerPoint</vt:lpstr>
      <vt:lpstr>Apresentação do PowerPoint</vt:lpstr>
      <vt:lpstr>Exemplo: Book</vt:lpstr>
      <vt:lpstr>Atualizações / Github</vt:lpstr>
      <vt:lpstr>MARC x Schema.org</vt:lpstr>
      <vt:lpstr>Schema.org em materiais não bibliográficos</vt:lpstr>
      <vt:lpstr>Apresentação do PowerPoint</vt:lpstr>
      <vt:lpstr>Adoção em bibliotecas</vt:lpstr>
      <vt:lpstr>Mas encontrei uma exceção</vt:lpstr>
      <vt:lpstr>Apresentação do PowerPoint</vt:lpstr>
      <vt:lpstr>Apresentação do PowerPoint</vt:lpstr>
      <vt:lpstr>O uso em sistemas de bibliotecas é mais complexo</vt:lpstr>
      <vt:lpstr>Exemplo de arquivo JSON do feed BorrowAction Book </vt:lpstr>
      <vt:lpstr>Apresentação do PowerPoint</vt:lpstr>
      <vt:lpstr>Apresentação do PowerPoint</vt:lpstr>
      <vt:lpstr>Apresentação do PowerPoint</vt:lpstr>
      <vt:lpstr>Apresentação do PowerPoint</vt:lpstr>
      <vt:lpstr>science.org</vt:lpstr>
      <vt:lpstr>Apresentação do PowerPoint</vt:lpstr>
      <vt:lpstr>Apresentação do PowerPoint</vt:lpstr>
      <vt:lpstr>Datasets</vt:lpstr>
      <vt:lpstr>Obras de arte</vt:lpstr>
      <vt:lpstr>Apresentação do PowerPoint</vt:lpstr>
      <vt:lpstr>E dá para usar para divulgar a biblioteca</vt:lpstr>
      <vt:lpstr>Apresentação do PowerPoint</vt:lpstr>
      <vt:lpstr>Tutoriais</vt:lpstr>
      <vt:lpstr>Nem só de schema.org vive a web ...</vt:lpstr>
      <vt:lpstr>Impacto em redes sociais</vt:lpstr>
      <vt:lpstr>É possível modelar os dados usando o schema.org num sistema de gerenciamento de bibliotecas?</vt:lpstr>
      <vt:lpstr>Vantagens</vt:lpstr>
      <vt:lpstr>Novas possibilidades de busca</vt:lpstr>
      <vt:lpstr>Adaptação</vt:lpstr>
      <vt:lpstr>Exemplo: VideoObject</vt:lpstr>
      <vt:lpstr>Exemplo: Bases locais da ECA</vt:lpstr>
      <vt:lpstr>Sonho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visão sobre o schema.org para as bibliotecas</dc:title>
  <cp:lastModifiedBy>Tiago Murakami</cp:lastModifiedBy>
  <cp:revision>1</cp:revision>
  <dcterms:modified xsi:type="dcterms:W3CDTF">2023-02-01T11:37:39Z</dcterms:modified>
</cp:coreProperties>
</file>